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uverture" id="{2a31aa0a-ba41-23fd-df0c-df62723b1b04}">
          <p14:sldIdLst>
            <p14:sldId id="256"/>
            <p14:sldId id="257"/>
            <p14:sldId id="258"/>
          </p14:sldIdLst>
        </p14:section>
        <p14:section name="1. C'est quoi un LMS ?" id="{2cc75745-c295-dca2-129a-d3d2551588c1}">
          <p14:sldIdLst>
            <p14:sldId id="259"/>
            <p14:sldId id="260"/>
          </p14:sldIdLst>
        </p14:section>
        <p14:section name="2. Pourquoi un LMS ?" id="{99682206-6592-da86-d967-3561bb54cccb}">
          <p14:sldIdLst>
            <p14:sldId id="261"/>
          </p14:sldIdLst>
        </p14:section>
        <p14:section name="3. Une plateforme d'enseignement" id="{a8e44aa0-2e24-06cc-9b66-1177e5392074}">
          <p14:sldIdLst>
            <p14:sldId id="262"/>
            <p14:sldId id="263"/>
          </p14:sldIdLst>
        </p14:section>
        <p14:section name="4. Les avantages d'un LMS" id="{9b5c5267-2311-e60a-7ad2-c81ec3d161a9}">
          <p14:sldIdLst>
            <p14:sldId id="264"/>
            <p14:sldId id="265"/>
          </p14:sldIdLst>
        </p14:section>
        <p14:section name="5. Pourquoi Moodle ?" id="{e48c131f-2cda-59f7-8b46-f7fe39f3872a}">
          <p14:sldIdLst>
            <p14:sldId id="266"/>
            <p14:sldId id="267"/>
            <p14:sldId id="268"/>
          </p14:sldIdLst>
        </p14:section>
        <p14:section name="6. La philosophie pédagogique" id="{c849ebc7-07a2-c345-6eac-e52152c762be}">
          <p14:sldIdLst>
            <p14:sldId id="269"/>
            <p14:sldId id="270"/>
          </p14:sldIdLst>
        </p14:section>
        <p14:section name="7. L'informatique en CPGE" id="{5087c68e-1029-c108-3108-ce8eddc08a6c}">
          <p14:sldIdLst>
            <p14:sldId id="271"/>
            <p14:sldId id="272"/>
          </p14:sldIdLst>
        </p14:section>
        <p14:section name="8. Moodle et le cadre marocain" id="{404f8b33-aa46-d08a-335b-3d2040fe3629}">
          <p14:sldIdLst>
            <p14:sldId id="273"/>
            <p14:sldId id="274"/>
          </p14:sldIdLst>
        </p14:section>
        <p14:section name="Clôture" id="{acb8c0cc-15ed-052c-2fca-0ca4e16daee7}">
          <p14:sldIdLst>
            <p14:sldId id="275"/>
            <p14:sldId id="276"/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400" b="0" i="0" u="none" strike="noStrike">
                <a:solidFill>
                  <a:srgbClr val="026573"/>
                </a:solidFill>
                <a:latin typeface="+mn-lt"/>
              </a:defRPr>
            </a:pPr>
            <a:r>
              <a:rPr sz="1400" b="0" i="0" u="none" strike="noStrike">
                <a:solidFill>
                  <a:srgbClr val="026573"/>
                </a:solidFill>
                <a:latin typeface="+mn-lt"/>
              </a:rPr>
              <a:t>Sites enregistrés par pays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Sites enregistrés</c:v>
                </c:pt>
              </c:strCache>
            </c:strRef>
          </c:tx>
          <c:spPr>
            <a:solidFill>
              <a:srgbClr val="026573"/>
            </a:solidFill>
            <a:effectLst/>
          </c:spPr>
          <c:invertIfNegative val="0"/>
          <c:dLbls>
            <c:numFmt formatCode="# 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B2A30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Espagne</c:v>
                  </c:pt>
                  <c:pt idx="1">
                    <c:v>États-Unis</c:v>
                  </c:pt>
                  <c:pt idx="2">
                    <c:v>Allemagne</c:v>
                  </c:pt>
                  <c:pt idx="3">
                    <c:v>Mexique</c:v>
                  </c:pt>
                  <c:pt idx="4">
                    <c:v>Brésil</c:v>
                  </c:pt>
                  <c:pt idx="5">
                    <c:v>France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13964</c:v>
                </c:pt>
                <c:pt idx="1">
                  <c:v>12404</c:v>
                </c:pt>
                <c:pt idx="2">
                  <c:v>9737</c:v>
                </c:pt>
                <c:pt idx="3">
                  <c:v>8440</c:v>
                </c:pt>
                <c:pt idx="4">
                  <c:v>7777</c:v>
                </c:pt>
                <c:pt idx="5">
                  <c:v>5472</c:v>
                </c:pt>
              </c:numCache>
            </c:numRef>
          </c:val>
        </c:ser>
        <c:dLbls>
          <c:numFmt formatCode="# ##0" sourceLinked="0"/>
          <c:txPr>
            <a:bodyPr/>
            <a:lstStyle/>
            <a:p>
              <a:pPr>
                <a:defRPr b="0" i="0" strike="noStrike" sz="1100" u="none">
                  <a:solidFill>
                    <a:srgbClr val="1B2A30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B2A3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Faire voter à main levée, compter rapidement chaque réponse. Relancer avec la question du bas : aucun de ces outils ne dit qui a lu, qui a compris, qui bloque. C'est le point de départ du LMS.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Réponses. 1 : FAUX, le LMS outille l'enseignant, il ne conçoit ni n'anime à sa place. 2 : VRAI, Moodle est distribué sous licence libre GNU GPL (transition vers la partie suivante). 3 : FAUX, il sert d'abord de complément au présentiel (c'est d'ailleurs la formulation de l'article 33 de la loi-cadre 51-17).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accent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3" name="Text 0"/>
          <p:cNvSpPr/>
          <p:nvPr/>
        </p:nvSpPr>
        <p:spPr>
          <a:xfrm>
            <a:off x="548640" y="638251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LMS &amp; Moodle · introduction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82512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CTIVITE">
    <p:bg>
      <p:bgPr>
        <a:solidFill>
          <a:schemeClr val="accent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accent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3" name="Text 0"/>
          <p:cNvSpPr/>
          <p:nvPr/>
        </p:nvSpPr>
        <p:spPr>
          <a:xfrm>
            <a:off x="548640" y="638251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4"/>
                </a:solidFill>
              </a:rPr>
              <a:t>LMS &amp; Moodle · introduction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82512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"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2011680"/>
            <a:ext cx="64008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6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600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MBRE"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82512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" Target="slide4.xml"/><Relationship Id="rId3" Type="http://schemas.openxmlformats.org/officeDocument/2006/relationships/slide" Target="slide6.xml"/><Relationship Id="rId4" Type="http://schemas.openxmlformats.org/officeDocument/2006/relationships/slide" Target="slide7.xml"/><Relationship Id="rId5" Type="http://schemas.openxmlformats.org/officeDocument/2006/relationships/slide" Target="slide9.xml"/><Relationship Id="rId6" Type="http://schemas.openxmlformats.org/officeDocument/2006/relationships/slide" Target="slide11.xml"/><Relationship Id="rId7" Type="http://schemas.openxmlformats.org/officeDocument/2006/relationships/slide" Target="slide14.xml"/><Relationship Id="rId8" Type="http://schemas.openxmlformats.org/officeDocument/2006/relationships/slide" Target="slide16.xml"/><Relationship Id="rId9" Type="http://schemas.openxmlformats.org/officeDocument/2006/relationships/slide" Target="slide18.xml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3-1.png"/><Relationship Id="rId3" Type="http://schemas.openxmlformats.org/officeDocument/2006/relationships/image" Target="../media/image-3-2.png"/><Relationship Id="rId4" Type="http://schemas.openxmlformats.org/officeDocument/2006/relationships/image" Target="../media/image-3-3.png"/><Relationship Id="rId5" Type="http://schemas.openxmlformats.org/officeDocument/2006/relationships/image" Target="../media/image-3-4.png"/><Relationship Id="rId6" Type="http://schemas.openxmlformats.org/officeDocument/2006/relationships/image" Target="../media/image-3-5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5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6-1.png"/><Relationship Id="rId3" Type="http://schemas.openxmlformats.org/officeDocument/2006/relationships/image" Target="../media/image-6-2.png"/><Relationship Id="rId4" Type="http://schemas.openxmlformats.org/officeDocument/2006/relationships/image" Target="../media/image-6-3.png"/><Relationship Id="rId5" Type="http://schemas.openxmlformats.org/officeDocument/2006/relationships/image" Target="../media/image-6-4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7-1.png"/><Relationship Id="rId3" Type="http://schemas.openxmlformats.org/officeDocument/2006/relationships/image" Target="../media/image-7-2.png"/><Relationship Id="rId4" Type="http://schemas.openxmlformats.org/officeDocument/2006/relationships/image" Target="../media/image-7-3.png"/><Relationship Id="rId5" Type="http://schemas.openxmlformats.org/officeDocument/2006/relationships/image" Target="../media/image-7-4.png"/><Relationship Id="rId6" Type="http://schemas.openxmlformats.org/officeDocument/2006/relationships/image" Target="../media/image-7-5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8-1.png"/><Relationship Id="rId3" Type="http://schemas.openxmlformats.org/officeDocument/2006/relationships/image" Target="../media/image-8-2.png"/><Relationship Id="rId4" Type="http://schemas.openxmlformats.org/officeDocument/2006/relationships/image" Target="../media/image-8-3.png"/><Relationship Id="rId5" Type="http://schemas.openxmlformats.org/officeDocument/2006/relationships/image" Target="../media/image-8-4.png"/><Relationship Id="rId6" Type="http://schemas.openxmlformats.org/officeDocument/2006/relationships/image" Target="../media/image-8-5.png"/><Relationship Id="rId7" Type="http://schemas.openxmlformats.org/officeDocument/2006/relationships/image" Target="../media/image-8-6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9-1.png"/><Relationship Id="rId3" Type="http://schemas.openxmlformats.org/officeDocument/2006/relationships/image" Target="../media/image-9-2.png"/><Relationship Id="rId4" Type="http://schemas.openxmlformats.org/officeDocument/2006/relationships/image" Target="../media/image-9-3.png"/><Relationship Id="rId5" Type="http://schemas.openxmlformats.org/officeDocument/2006/relationships/image" Target="../media/image-9-4.png"/><Relationship Id="rId6" Type="http://schemas.openxmlformats.org/officeDocument/2006/relationships/image" Target="../media/image-9-5.png"/><Relationship Id="rId7" Type="http://schemas.openxmlformats.org/officeDocument/2006/relationships/image" Target="../media/image-9-6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11-1.png"/><Relationship Id="rId3" Type="http://schemas.openxmlformats.org/officeDocument/2006/relationships/image" Target="../media/image-11-2.png"/><Relationship Id="rId4" Type="http://schemas.openxmlformats.org/officeDocument/2006/relationships/image" Target="../media/image-11-3.png"/><Relationship Id="rId5" Type="http://schemas.openxmlformats.org/officeDocument/2006/relationships/image" Target="../media/image-11-4.png"/><Relationship Id="rId6" Type="http://schemas.openxmlformats.org/officeDocument/2006/relationships/image" Target="../media/image-11-5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chart" Target="/ppt/charts/chart1.xm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14-1.png"/><Relationship Id="rId3" Type="http://schemas.openxmlformats.org/officeDocument/2006/relationships/image" Target="../media/image-14-2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16-1.png"/><Relationship Id="rId3" Type="http://schemas.openxmlformats.org/officeDocument/2006/relationships/image" Target="../media/image-16-2.png"/><Relationship Id="rId4" Type="http://schemas.openxmlformats.org/officeDocument/2006/relationships/image" Target="../media/image-16-3.png"/><Relationship Id="rId5" Type="http://schemas.openxmlformats.org/officeDocument/2006/relationships/image" Target="../media/image-16-4.png"/><Relationship Id="rId6" Type="http://schemas.openxmlformats.org/officeDocument/2006/relationships/image" Target="../media/image-16-5.png"/><Relationship Id="rId7" Type="http://schemas.openxmlformats.org/officeDocument/2006/relationships/image" Target="../media/image-16-6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1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19-1.png"/><Relationship Id="rId3" Type="http://schemas.openxmlformats.org/officeDocument/2006/relationships/image" Target="../media/image-19-2.png"/><Relationship Id="rId4" Type="http://schemas.openxmlformats.org/officeDocument/2006/relationships/image" Target="../media/image-19-3.png"/><Relationship Id="rId5" Type="http://schemas.openxmlformats.org/officeDocument/2006/relationships/image" Target="../media/image-19-4.png"/><Relationship Id="rId6" Type="http://schemas.openxmlformats.org/officeDocument/2006/relationships/image" Target="../media/image-19-5.png"/><Relationship Id="rId7" Type="http://schemas.openxmlformats.org/officeDocument/2006/relationships/image" Target="../media/image-19-6.png"/><Relationship Id="rId8" Type="http://schemas.openxmlformats.org/officeDocument/2006/relationships/image" Target="../media/image-19-7.png"/><Relationship Id="rId9" Type="http://schemas.openxmlformats.org/officeDocument/2006/relationships/image" Target="../media/image-19-8.png"/><Relationship Id="rId10" Type="http://schemas.openxmlformats.org/officeDocument/2006/relationships/image" Target="../media/image-19-9.png"/><Relationship Id="rId11" Type="http://schemas.openxmlformats.org/officeDocument/2006/relationships/slideLayout" Target="../slideLayouts/slideLayout2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image" Target="../media/image-20-1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slideLayout" Target="../slideLayouts/slideLayout5.xml"/><Relationship Id="rId6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" Target="slide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2011680"/>
            <a:ext cx="6400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6000" b="1" dirty="0">
                <a:solidFill>
                  <a:schemeClr val="bg1"/>
                </a:solidFill>
              </a:rPr>
              <a:t>LMS &amp; Moodle</a:t>
            </a:r>
            <a:endParaRPr lang="en-US" sz="6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20040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i="1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Une introduction pour enseigner autrement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12064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Formation des enseignants de CPGE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5468112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5"/>
                </a:solidFill>
              </a:rPr>
              <a:t>Zouhair El Hadiq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863840" y="1737360"/>
            <a:ext cx="3108960" cy="310896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41080" y="2514600"/>
            <a:ext cx="1554480" cy="155448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7086600" y="1143000"/>
            <a:ext cx="1188720" cy="118872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3780" y="1440180"/>
            <a:ext cx="594360" cy="594360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10515600" y="1325880"/>
            <a:ext cx="1051560" cy="105156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8490" y="1588770"/>
            <a:ext cx="525780" cy="525780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10378440" y="4343400"/>
            <a:ext cx="1280160" cy="128016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8480" y="4663440"/>
            <a:ext cx="640080" cy="640080"/>
          </a:xfrm>
          <a:prstGeom prst="rect">
            <a:avLst/>
          </a:prstGeom>
        </p:spPr>
      </p:pic>
      <p:sp>
        <p:nvSpPr>
          <p:cNvPr id="14" name="Shape 8"/>
          <p:cNvSpPr/>
          <p:nvPr/>
        </p:nvSpPr>
        <p:spPr>
          <a:xfrm>
            <a:off x="7269480" y="4526280"/>
            <a:ext cx="1005840" cy="100584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0940" y="4777740"/>
            <a:ext cx="502920" cy="502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Sommaire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6576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3"/>
                </a:solidFill>
              </a:rPr>
              <a:t>CLIQUEZ SUR UN THÈME POUR Y ACCÉDER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9509760" y="638251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u="sng" dirty="0">
                <a:solidFill>
                  <a:schemeClr val="accent1"/>
                </a:solidFill>
                <a:hlinkClick r:id="rId1" action="ppaction://hlinksldjump" tooltip="Retour au sommair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Sommaire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2560320" cy="1874520"/>
          </a:xfrm>
          <a:prstGeom prst="roundRect">
            <a:avLst>
              <a:gd name="adj" fmla="val 585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2011680"/>
            <a:ext cx="914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0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743200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u="sng" dirty="0">
                <a:solidFill>
                  <a:schemeClr val="accent1"/>
                </a:solidFill>
                <a:hlinkClick r:id="rId2" action="ppaction://hlinksldjump" tooltip="C'est quoi un LMS ?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C'est quoi un LMS ?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3383280" y="1828800"/>
            <a:ext cx="2560320" cy="1874520"/>
          </a:xfrm>
          <a:prstGeom prst="roundRect">
            <a:avLst>
              <a:gd name="adj" fmla="val 585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611880" y="2011680"/>
            <a:ext cx="914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000" dirty="0"/>
          </a:p>
        </p:txBody>
      </p:sp>
      <p:sp>
        <p:nvSpPr>
          <p:cNvPr id="10" name="Text 8"/>
          <p:cNvSpPr txBox="1"/>
          <p:nvPr/>
        </p:nvSpPr>
        <p:spPr>
          <a:xfrm>
            <a:off x="3611880" y="2743200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u="sng" dirty="0">
                <a:solidFill>
                  <a:schemeClr val="accent1"/>
                </a:solidFill>
                <a:hlinkClick r:id="rId3" action="ppaction://hlinksldjump" tooltip="Pourquoi un LMS ?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Pourquoi un LMS ?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6217920" y="1828800"/>
            <a:ext cx="2560320" cy="1874520"/>
          </a:xfrm>
          <a:prstGeom prst="roundRect">
            <a:avLst>
              <a:gd name="adj" fmla="val 585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46520" y="2011680"/>
            <a:ext cx="914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000" dirty="0"/>
          </a:p>
        </p:txBody>
      </p:sp>
      <p:sp>
        <p:nvSpPr>
          <p:cNvPr id="13" name="Text 11"/>
          <p:cNvSpPr txBox="1"/>
          <p:nvPr/>
        </p:nvSpPr>
        <p:spPr>
          <a:xfrm>
            <a:off x="6446520" y="2743200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u="sng" dirty="0">
                <a:solidFill>
                  <a:schemeClr val="accent1"/>
                </a:solidFill>
                <a:hlinkClick r:id="rId4" action="ppaction://hlinksldjump" tooltip="Une plateforme d'enseignemen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Une plateforme</a:t>
            </a:r>
            <a:endParaRPr lang="en-US" sz="1800" dirty="0"/>
          </a:p>
          <a:p>
            <a:pPr indent="0" marL="0">
              <a:buNone/>
            </a:pPr>
            <a:r>
              <a:rPr lang="en-US" sz="1800" b="1" u="sng" dirty="0">
                <a:solidFill>
                  <a:schemeClr val="accent1"/>
                </a:solidFill>
                <a:hlinkClick r:id="rId4" action="ppaction://hlinksldjump" tooltip="Une plateforme d'enseignement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d'enseignement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9052560" y="1828800"/>
            <a:ext cx="2560320" cy="1874520"/>
          </a:xfrm>
          <a:prstGeom prst="roundRect">
            <a:avLst>
              <a:gd name="adj" fmla="val 585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9281160" y="2011680"/>
            <a:ext cx="914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000" dirty="0"/>
          </a:p>
        </p:txBody>
      </p:sp>
      <p:sp>
        <p:nvSpPr>
          <p:cNvPr id="16" name="Text 14"/>
          <p:cNvSpPr txBox="1"/>
          <p:nvPr/>
        </p:nvSpPr>
        <p:spPr>
          <a:xfrm>
            <a:off x="9281160" y="2743200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u="sng" dirty="0">
                <a:solidFill>
                  <a:schemeClr val="accent1"/>
                </a:solidFill>
                <a:hlinkClick r:id="rId5" action="ppaction://hlinksldjump" tooltip="Les avantages d'un LM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Les avantages</a:t>
            </a:r>
            <a:endParaRPr lang="en-US" sz="1800" dirty="0"/>
          </a:p>
          <a:p>
            <a:pPr indent="0" marL="0">
              <a:buNone/>
            </a:pPr>
            <a:r>
              <a:rPr lang="en-US" sz="1800" b="1" u="sng" dirty="0">
                <a:solidFill>
                  <a:schemeClr val="accent1"/>
                </a:solidFill>
                <a:hlinkClick r:id="rId5" action="ppaction://hlinksldjump" tooltip="Les avantages d'un LM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d'un LMS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548640" y="3977640"/>
            <a:ext cx="2560320" cy="1874520"/>
          </a:xfrm>
          <a:prstGeom prst="roundRect">
            <a:avLst>
              <a:gd name="adj" fmla="val 5854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77240" y="4160520"/>
            <a:ext cx="914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000" dirty="0"/>
          </a:p>
        </p:txBody>
      </p:sp>
      <p:sp>
        <p:nvSpPr>
          <p:cNvPr id="19" name="Text 17"/>
          <p:cNvSpPr txBox="1"/>
          <p:nvPr/>
        </p:nvSpPr>
        <p:spPr>
          <a:xfrm>
            <a:off x="777240" y="4892040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u="sng" dirty="0">
                <a:solidFill>
                  <a:schemeClr val="accent1"/>
                </a:solidFill>
                <a:hlinkClick r:id="rId6" action="ppaction://hlinksldjump" tooltip="Pourquoi Moodle ?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Pourquoi Moodle ?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3383280" y="3977640"/>
            <a:ext cx="2560320" cy="1874520"/>
          </a:xfrm>
          <a:prstGeom prst="roundRect">
            <a:avLst>
              <a:gd name="adj" fmla="val 5854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3611880" y="4160520"/>
            <a:ext cx="914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4000" dirty="0"/>
          </a:p>
        </p:txBody>
      </p:sp>
      <p:sp>
        <p:nvSpPr>
          <p:cNvPr id="22" name="Text 20"/>
          <p:cNvSpPr txBox="1"/>
          <p:nvPr/>
        </p:nvSpPr>
        <p:spPr>
          <a:xfrm>
            <a:off x="3611880" y="4892040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u="sng" dirty="0">
                <a:solidFill>
                  <a:schemeClr val="accent1"/>
                </a:solidFill>
                <a:hlinkClick r:id="rId7" action="ppaction://hlinksldjump" tooltip="La philosophie pédagogiqu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 philosophie</a:t>
            </a:r>
            <a:endParaRPr lang="en-US" sz="1800" dirty="0"/>
          </a:p>
          <a:p>
            <a:pPr indent="0" marL="0">
              <a:buNone/>
            </a:pPr>
            <a:r>
              <a:rPr lang="en-US" sz="1800" b="1" u="sng" dirty="0">
                <a:solidFill>
                  <a:schemeClr val="accent1"/>
                </a:solidFill>
                <a:hlinkClick r:id="rId7" action="ppaction://hlinksldjump" tooltip="La philosophie pédagogiqu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pédagogique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6217920" y="3977640"/>
            <a:ext cx="2560320" cy="1874520"/>
          </a:xfrm>
          <a:prstGeom prst="roundRect">
            <a:avLst>
              <a:gd name="adj" fmla="val 5854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446520" y="4160520"/>
            <a:ext cx="914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000" dirty="0"/>
          </a:p>
        </p:txBody>
      </p:sp>
      <p:sp>
        <p:nvSpPr>
          <p:cNvPr id="25" name="Text 23"/>
          <p:cNvSpPr txBox="1"/>
          <p:nvPr/>
        </p:nvSpPr>
        <p:spPr>
          <a:xfrm>
            <a:off x="6446520" y="4892040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u="sng" dirty="0">
                <a:solidFill>
                  <a:schemeClr val="accent1"/>
                </a:solidFill>
                <a:hlinkClick r:id="rId8" action="ppaction://hlinksldjump" tooltip="L'informatique en CP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L'informatique</a:t>
            </a:r>
            <a:endParaRPr lang="en-US" sz="1800" dirty="0"/>
          </a:p>
          <a:p>
            <a:pPr indent="0" marL="0">
              <a:buNone/>
            </a:pPr>
            <a:r>
              <a:rPr lang="en-US" sz="1800" b="1" u="sng" dirty="0">
                <a:solidFill>
                  <a:schemeClr val="accent1"/>
                </a:solidFill>
                <a:hlinkClick r:id="rId8" action="ppaction://hlinksldjump" tooltip="L'informatique en CPG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 CPGE</a:t>
            </a:r>
            <a:endParaRPr lang="en-US" sz="1800" dirty="0"/>
          </a:p>
        </p:txBody>
      </p:sp>
      <p:sp>
        <p:nvSpPr>
          <p:cNvPr id="26" name="Shape 24"/>
          <p:cNvSpPr/>
          <p:nvPr/>
        </p:nvSpPr>
        <p:spPr>
          <a:xfrm>
            <a:off x="9052560" y="3977640"/>
            <a:ext cx="2560320" cy="1874520"/>
          </a:xfrm>
          <a:prstGeom prst="roundRect">
            <a:avLst>
              <a:gd name="adj" fmla="val 5854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9281160" y="4160520"/>
            <a:ext cx="914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000" dirty="0"/>
          </a:p>
        </p:txBody>
      </p:sp>
      <p:sp>
        <p:nvSpPr>
          <p:cNvPr id="28" name="Text 26"/>
          <p:cNvSpPr txBox="1"/>
          <p:nvPr/>
        </p:nvSpPr>
        <p:spPr>
          <a:xfrm>
            <a:off x="9281160" y="4892040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u="sng" dirty="0">
                <a:solidFill>
                  <a:schemeClr val="accent1"/>
                </a:solidFill>
                <a:hlinkClick r:id="rId9" action="ppaction://hlinksldjump" tooltip="Moodle et le cadre marocai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Moodle et le</a:t>
            </a:r>
            <a:endParaRPr lang="en-US" sz="1800" dirty="0"/>
          </a:p>
          <a:p>
            <a:pPr indent="0" marL="0">
              <a:buNone/>
            </a:pPr>
            <a:r>
              <a:rPr lang="en-US" sz="1800" b="1" u="sng" dirty="0">
                <a:solidFill>
                  <a:schemeClr val="accent1"/>
                </a:solidFill>
                <a:hlinkClick r:id="rId9" action="ppaction://hlinksldjump" tooltip="Moodle et le cadre marocai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cadre marocain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82512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Comment partagez-vous vos cours aujourd'hui ?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6576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3"/>
                </a:solidFill>
              </a:rPr>
              <a:t>À VOUS · MAIN LEVÉE · 2 MIN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9509760" y="638251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u="sng" dirty="0">
                <a:solidFill>
                  <a:schemeClr val="accent1"/>
                </a:solidFill>
                <a:hlinkClick r:id="rId1" action="ppaction://hlinksldjump" tooltip="Retour au sommair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Sommaire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2011680" cy="2651760"/>
          </a:xfrm>
          <a:prstGeom prst="roundRect">
            <a:avLst>
              <a:gd name="adj" fmla="val 5455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60120" y="2377440"/>
            <a:ext cx="1188720" cy="11887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300" y="2674620"/>
            <a:ext cx="594360" cy="59436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685800" y="3794760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Groupe WhatsApp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2811780" y="2011680"/>
            <a:ext cx="2011680" cy="2651760"/>
          </a:xfrm>
          <a:prstGeom prst="roundRect">
            <a:avLst>
              <a:gd name="adj" fmla="val 5455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3223260" y="2377440"/>
            <a:ext cx="1188720" cy="11887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0440" y="2674620"/>
            <a:ext cx="594360" cy="59436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2948940" y="3794760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Clé USB</a:t>
            </a:r>
            <a:endParaRPr lang="en-US" sz="1800" dirty="0"/>
          </a:p>
        </p:txBody>
      </p:sp>
      <p:sp>
        <p:nvSpPr>
          <p:cNvPr id="13" name="Shape 9"/>
          <p:cNvSpPr/>
          <p:nvPr/>
        </p:nvSpPr>
        <p:spPr>
          <a:xfrm>
            <a:off x="5074920" y="2011680"/>
            <a:ext cx="2011680" cy="2651760"/>
          </a:xfrm>
          <a:prstGeom prst="roundRect">
            <a:avLst>
              <a:gd name="adj" fmla="val 5455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5486400" y="2377440"/>
            <a:ext cx="1188720" cy="11887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3580" y="2674620"/>
            <a:ext cx="594360" cy="59436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5212080" y="3794760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E-mail</a:t>
            </a:r>
            <a:endParaRPr lang="en-US" sz="1800" dirty="0"/>
          </a:p>
        </p:txBody>
      </p:sp>
      <p:sp>
        <p:nvSpPr>
          <p:cNvPr id="17" name="Shape 12"/>
          <p:cNvSpPr/>
          <p:nvPr/>
        </p:nvSpPr>
        <p:spPr>
          <a:xfrm>
            <a:off x="7338060" y="2011680"/>
            <a:ext cx="2011680" cy="2651760"/>
          </a:xfrm>
          <a:prstGeom prst="roundRect">
            <a:avLst>
              <a:gd name="adj" fmla="val 5455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7749540" y="2377440"/>
            <a:ext cx="1188720" cy="11887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6720" y="2674620"/>
            <a:ext cx="594360" cy="59436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7475220" y="3794760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Drive ou Classroom</a:t>
            </a:r>
            <a:endParaRPr lang="en-US" sz="1800" dirty="0"/>
          </a:p>
        </p:txBody>
      </p:sp>
      <p:sp>
        <p:nvSpPr>
          <p:cNvPr id="21" name="Shape 15"/>
          <p:cNvSpPr/>
          <p:nvPr/>
        </p:nvSpPr>
        <p:spPr>
          <a:xfrm>
            <a:off x="9601200" y="2011680"/>
            <a:ext cx="2011680" cy="2651760"/>
          </a:xfrm>
          <a:prstGeom prst="roundRect">
            <a:avLst>
              <a:gd name="adj" fmla="val 5455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22" name="Shape 16"/>
          <p:cNvSpPr/>
          <p:nvPr/>
        </p:nvSpPr>
        <p:spPr>
          <a:xfrm>
            <a:off x="10012680" y="2377440"/>
            <a:ext cx="1188720" cy="11887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09860" y="2674620"/>
            <a:ext cx="594360" cy="594360"/>
          </a:xfrm>
          <a:prstGeom prst="rect">
            <a:avLst/>
          </a:prstGeom>
        </p:spPr>
      </p:pic>
      <p:sp>
        <p:nvSpPr>
          <p:cNvPr id="24" name="Text 17"/>
          <p:cNvSpPr txBox="1"/>
          <p:nvPr/>
        </p:nvSpPr>
        <p:spPr>
          <a:xfrm>
            <a:off x="9738360" y="3794760"/>
            <a:ext cx="1737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Polycopié papier</a:t>
            </a:r>
            <a:endParaRPr lang="en-US" sz="1800" dirty="0"/>
          </a:p>
        </p:txBody>
      </p:sp>
      <p:sp>
        <p:nvSpPr>
          <p:cNvPr id="25" name="Text 18"/>
          <p:cNvSpPr txBox="1"/>
          <p:nvPr/>
        </p:nvSpPr>
        <p:spPr>
          <a:xfrm>
            <a:off x="548640" y="512064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i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Et pour savoir qui a vraiment travaillé le cours avant la séance ?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82512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Un LMS, c'est quoi ?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6576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3"/>
                </a:solidFill>
              </a:rPr>
              <a:t>1 · DÉFINITION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9509760" y="638251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u="sng" dirty="0">
                <a:solidFill>
                  <a:schemeClr val="accent1"/>
                </a:solidFill>
                <a:hlinkClick r:id="rId1" action="ppaction://hlinksldjump" tooltip="Retour au sommair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Sommaire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5394960" cy="3017520"/>
          </a:xfrm>
          <a:prstGeom prst="roundRect">
            <a:avLst>
              <a:gd name="adj" fmla="val 3636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14400" y="2148840"/>
            <a:ext cx="46634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Une plateforme web pour créer, diffuser, animer et évaluer des cours, et pour suivre le travail des étudiants.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5120640"/>
            <a:ext cx="5394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En français : plateforme d'apprentissage en ligne, ou plateforme pédagogique.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400800" y="1828800"/>
            <a:ext cx="5239512" cy="1188720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629400" y="1965960"/>
            <a:ext cx="822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</a:t>
            </a:r>
            <a:endParaRPr lang="en-US" sz="4800" dirty="0"/>
          </a:p>
        </p:txBody>
      </p:sp>
      <p:sp>
        <p:nvSpPr>
          <p:cNvPr id="10" name="Text 8"/>
          <p:cNvSpPr txBox="1"/>
          <p:nvPr/>
        </p:nvSpPr>
        <p:spPr>
          <a:xfrm>
            <a:off x="7543800" y="1993392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Learning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7543800" y="2377440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Apprentissage : cours, activités, évaluations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6400800" y="3200400"/>
            <a:ext cx="5239512" cy="1188720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629400" y="3337560"/>
            <a:ext cx="822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</a:t>
            </a:r>
            <a:endParaRPr lang="en-US" sz="4800" dirty="0"/>
          </a:p>
        </p:txBody>
      </p:sp>
      <p:sp>
        <p:nvSpPr>
          <p:cNvPr id="14" name="Text 12"/>
          <p:cNvSpPr txBox="1"/>
          <p:nvPr/>
        </p:nvSpPr>
        <p:spPr>
          <a:xfrm>
            <a:off x="7543800" y="3364992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Management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7543800" y="3749040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Gestion : inscriptions, rôles, notes, suivi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6400800" y="4572000"/>
            <a:ext cx="5239512" cy="1188720"/>
          </a:xfrm>
          <a:prstGeom prst="roundRect">
            <a:avLst>
              <a:gd name="adj" fmla="val 923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629400" y="4709160"/>
            <a:ext cx="822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</a:t>
            </a:r>
            <a:endParaRPr lang="en-US" sz="4800" dirty="0"/>
          </a:p>
        </p:txBody>
      </p:sp>
      <p:sp>
        <p:nvSpPr>
          <p:cNvPr id="18" name="Text 16"/>
          <p:cNvSpPr txBox="1"/>
          <p:nvPr/>
        </p:nvSpPr>
        <p:spPr>
          <a:xfrm>
            <a:off x="7543800" y="4736592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System</a:t>
            </a:r>
            <a:endParaRPr lang="en-US" sz="2000" dirty="0"/>
          </a:p>
        </p:txBody>
      </p:sp>
      <p:sp>
        <p:nvSpPr>
          <p:cNvPr id="19" name="Text 17"/>
          <p:cNvSpPr txBox="1"/>
          <p:nvPr/>
        </p:nvSpPr>
        <p:spPr>
          <a:xfrm>
            <a:off x="7543800" y="5120640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Système : une application web, ouverte dans un navigateur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82512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Quelques LMS connus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6576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3"/>
                </a:solidFill>
              </a:rPr>
              <a:t>1 · EXEMPLES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9509760" y="638251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u="sng" dirty="0">
                <a:solidFill>
                  <a:schemeClr val="accent1"/>
                </a:solidFill>
                <a:hlinkClick r:id="rId1" action="ppaction://hlinksldjump" tooltip="Retour au sommair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Sommaire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783080"/>
            <a:ext cx="5422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Logiciels libres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194560"/>
            <a:ext cx="54223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Code ouvert, installable sur son propre serveur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2697480"/>
            <a:ext cx="5422392" cy="594360"/>
          </a:xfrm>
          <a:prstGeom prst="roundRect">
            <a:avLst>
              <a:gd name="adj" fmla="val 18462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2697480"/>
            <a:ext cx="48737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Moodle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548640" y="3429000"/>
            <a:ext cx="5422392" cy="594360"/>
          </a:xfrm>
          <a:prstGeom prst="roundRect">
            <a:avLst>
              <a:gd name="adj" fmla="val 18462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22960" y="3429000"/>
            <a:ext cx="48737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Chamilo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548640" y="4160520"/>
            <a:ext cx="5422392" cy="594360"/>
          </a:xfrm>
          <a:prstGeom prst="roundRect">
            <a:avLst>
              <a:gd name="adj" fmla="val 18462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22960" y="4160520"/>
            <a:ext cx="48737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Open edX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6217920" y="1783080"/>
            <a:ext cx="5422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4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Solutions propriétaires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6217920" y="2194560"/>
            <a:ext cx="54223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Service fourni et hébergé par un éditeur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6217920" y="2697480"/>
            <a:ext cx="5422392" cy="594360"/>
          </a:xfrm>
          <a:prstGeom prst="roundRect">
            <a:avLst>
              <a:gd name="adj" fmla="val 1846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492240" y="2697480"/>
            <a:ext cx="48737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Blackboard Learn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6217920" y="3429000"/>
            <a:ext cx="5422392" cy="594360"/>
          </a:xfrm>
          <a:prstGeom prst="roundRect">
            <a:avLst>
              <a:gd name="adj" fmla="val 1846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6492240" y="3429000"/>
            <a:ext cx="48737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Google Classroom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6217920" y="4160520"/>
            <a:ext cx="5422392" cy="594360"/>
          </a:xfrm>
          <a:prstGeom prst="roundRect">
            <a:avLst>
              <a:gd name="adj" fmla="val 1846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492240" y="4160520"/>
            <a:ext cx="48737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D2L Brightspace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548640" y="5166360"/>
            <a:ext cx="11094415" cy="868680"/>
          </a:xfrm>
          <a:prstGeom prst="roundRect">
            <a:avLst>
              <a:gd name="adj" fmla="val 12632"/>
            </a:avLst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5394960"/>
            <a:ext cx="411480" cy="411480"/>
          </a:xfrm>
          <a:prstGeom prst="rect">
            <a:avLst/>
          </a:prstGeom>
        </p:spPr>
      </p:pic>
      <p:sp>
        <p:nvSpPr>
          <p:cNvPr id="23" name="Text 20"/>
          <p:cNvSpPr txBox="1"/>
          <p:nvPr/>
        </p:nvSpPr>
        <p:spPr>
          <a:xfrm>
            <a:off x="1463040" y="5166360"/>
            <a:ext cx="99056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Un LMS n'est pas 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un simple dépôt de fichiers (Drive), une messagerie (WhatsApp) ou une visioconférence (Meet, Zoom).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82512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Quels problèmes un LMS résout-il ?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6576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3"/>
                </a:solidFill>
              </a:rPr>
              <a:t>2 · POURQUOI UN LMS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9509760" y="638251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u="sng" dirty="0">
                <a:solidFill>
                  <a:schemeClr val="accent1"/>
                </a:solidFill>
                <a:hlinkClick r:id="rId1" action="ppaction://hlinksldjump" tooltip="Retour au sommair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Sommaire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73736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4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Sans LMS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6702552" y="173736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Avec un LMS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48640" y="2286000"/>
            <a:ext cx="4937760" cy="777240"/>
          </a:xfrm>
          <a:prstGeom prst="roundRect">
            <a:avLst>
              <a:gd name="adj" fmla="val 1411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822960" y="2286000"/>
            <a:ext cx="4389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Ressources dispersées : WhatsApp, e-mail, clé USB</a:t>
            </a:r>
            <a:endParaRPr lang="en-US" sz="1600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448" y="2450592"/>
            <a:ext cx="457200" cy="45720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6702552" y="2286000"/>
            <a:ext cx="4937760" cy="777240"/>
          </a:xfrm>
          <a:prstGeom prst="roundRect">
            <a:avLst>
              <a:gd name="adj" fmla="val 14118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6976872" y="2286000"/>
            <a:ext cx="4389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Un seul espace par cours, organisé en sections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548640" y="3246120"/>
            <a:ext cx="4937760" cy="777240"/>
          </a:xfrm>
          <a:prstGeom prst="roundRect">
            <a:avLst>
              <a:gd name="adj" fmla="val 1411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822960" y="3246120"/>
            <a:ext cx="4389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Chaque copie corrigée à la main</a:t>
            </a:r>
            <a:endParaRPr lang="en-US" sz="1600" dirty="0"/>
          </a:p>
        </p:txBody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0448" y="3410712"/>
            <a:ext cx="457200" cy="457200"/>
          </a:xfrm>
          <a:prstGeom prst="rect">
            <a:avLst/>
          </a:prstGeom>
        </p:spPr>
      </p:pic>
      <p:sp>
        <p:nvSpPr>
          <p:cNvPr id="15" name="Shape 11"/>
          <p:cNvSpPr/>
          <p:nvPr/>
        </p:nvSpPr>
        <p:spPr>
          <a:xfrm>
            <a:off x="6702552" y="3246120"/>
            <a:ext cx="4937760" cy="777240"/>
          </a:xfrm>
          <a:prstGeom prst="roundRect">
            <a:avLst>
              <a:gd name="adj" fmla="val 14118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6" name="Text 12"/>
          <p:cNvSpPr txBox="1"/>
          <p:nvPr/>
        </p:nvSpPr>
        <p:spPr>
          <a:xfrm>
            <a:off x="6976872" y="3246120"/>
            <a:ext cx="4389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Tests corrigés automatiquement, retour immédiat</a:t>
            </a:r>
            <a:endParaRPr lang="en-US" sz="1600" dirty="0"/>
          </a:p>
        </p:txBody>
      </p:sp>
      <p:sp>
        <p:nvSpPr>
          <p:cNvPr id="17" name="Shape 13"/>
          <p:cNvSpPr/>
          <p:nvPr/>
        </p:nvSpPr>
        <p:spPr>
          <a:xfrm>
            <a:off x="548640" y="4206240"/>
            <a:ext cx="4937760" cy="777240"/>
          </a:xfrm>
          <a:prstGeom prst="roundRect">
            <a:avLst>
              <a:gd name="adj" fmla="val 1411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8" name="Text 14"/>
          <p:cNvSpPr txBox="1"/>
          <p:nvPr/>
        </p:nvSpPr>
        <p:spPr>
          <a:xfrm>
            <a:off x="822960" y="4206240"/>
            <a:ext cx="4389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Peu de visibilité sur le travail personnel</a:t>
            </a:r>
            <a:endParaRPr lang="en-US" sz="1600" dirty="0"/>
          </a:p>
        </p:txBody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0448" y="4370832"/>
            <a:ext cx="457200" cy="457200"/>
          </a:xfrm>
          <a:prstGeom prst="rect">
            <a:avLst/>
          </a:prstGeom>
        </p:spPr>
      </p:pic>
      <p:sp>
        <p:nvSpPr>
          <p:cNvPr id="20" name="Shape 15"/>
          <p:cNvSpPr/>
          <p:nvPr/>
        </p:nvSpPr>
        <p:spPr>
          <a:xfrm>
            <a:off x="6702552" y="4206240"/>
            <a:ext cx="4937760" cy="777240"/>
          </a:xfrm>
          <a:prstGeom prst="roundRect">
            <a:avLst>
              <a:gd name="adj" fmla="val 14118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21" name="Text 16"/>
          <p:cNvSpPr txBox="1"/>
          <p:nvPr/>
        </p:nvSpPr>
        <p:spPr>
          <a:xfrm>
            <a:off x="6976872" y="4206240"/>
            <a:ext cx="4389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Suivi d'achèvement et carnet de notes</a:t>
            </a:r>
            <a:endParaRPr lang="en-US" sz="1600" dirty="0"/>
          </a:p>
        </p:txBody>
      </p:sp>
      <p:sp>
        <p:nvSpPr>
          <p:cNvPr id="22" name="Shape 17"/>
          <p:cNvSpPr/>
          <p:nvPr/>
        </p:nvSpPr>
        <p:spPr>
          <a:xfrm>
            <a:off x="548640" y="5166360"/>
            <a:ext cx="4937760" cy="777240"/>
          </a:xfrm>
          <a:prstGeom prst="roundRect">
            <a:avLst>
              <a:gd name="adj" fmla="val 1411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3" name="Text 18"/>
          <p:cNvSpPr txBox="1"/>
          <p:nvPr/>
        </p:nvSpPr>
        <p:spPr>
          <a:xfrm>
            <a:off x="822960" y="5166360"/>
            <a:ext cx="4389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accent4"/>
                </a:solidFill>
              </a:rPr>
              <a:t>Tout refaire à chaque rentrée</a:t>
            </a:r>
            <a:endParaRPr lang="en-US" sz="1600" dirty="0"/>
          </a:p>
        </p:txBody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0448" y="5330952"/>
            <a:ext cx="457200" cy="457200"/>
          </a:xfrm>
          <a:prstGeom prst="rect">
            <a:avLst/>
          </a:prstGeom>
        </p:spPr>
      </p:pic>
      <p:sp>
        <p:nvSpPr>
          <p:cNvPr id="25" name="Shape 19"/>
          <p:cNvSpPr/>
          <p:nvPr/>
        </p:nvSpPr>
        <p:spPr>
          <a:xfrm>
            <a:off x="6702552" y="5166360"/>
            <a:ext cx="4937760" cy="777240"/>
          </a:xfrm>
          <a:prstGeom prst="roundRect">
            <a:avLst>
              <a:gd name="adj" fmla="val 14118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26" name="Text 20"/>
          <p:cNvSpPr txBox="1"/>
          <p:nvPr/>
        </p:nvSpPr>
        <p:spPr>
          <a:xfrm>
            <a:off x="6976872" y="5166360"/>
            <a:ext cx="4389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Cours sauvegardés, dupliqués, réutilisés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82512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De quoi est faite une plateforme d'enseignement ?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6576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3"/>
                </a:solidFill>
              </a:rPr>
              <a:t>3 · LES BRIQUES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9509760" y="638251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u="sng" dirty="0">
                <a:solidFill>
                  <a:schemeClr val="accent1"/>
                </a:solidFill>
                <a:hlinkClick r:id="rId1" action="ppaction://hlinksldjump" tooltip="Retour au sommair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Sommaire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960120" y="1920240"/>
            <a:ext cx="1188720" cy="11887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300" y="2217420"/>
            <a:ext cx="594360" cy="5943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548640" y="329184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Rôles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594360" y="374904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Qui peut faire quoi : enseignant, étudiant…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3223260" y="1920240"/>
            <a:ext cx="1188720" cy="11887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0440" y="2217420"/>
            <a:ext cx="594360" cy="59436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2811780" y="329184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Contenus</a:t>
            </a:r>
            <a:endParaRPr lang="en-US" sz="2000" dirty="0"/>
          </a:p>
        </p:txBody>
      </p:sp>
      <p:sp>
        <p:nvSpPr>
          <p:cNvPr id="12" name="Text 8"/>
          <p:cNvSpPr txBox="1"/>
          <p:nvPr/>
        </p:nvSpPr>
        <p:spPr>
          <a:xfrm>
            <a:off x="2857500" y="374904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Fichiers, pages, vidéos, liens</a:t>
            </a:r>
            <a:endParaRPr lang="en-US" sz="1500" dirty="0"/>
          </a:p>
        </p:txBody>
      </p:sp>
      <p:sp>
        <p:nvSpPr>
          <p:cNvPr id="13" name="Shape 9"/>
          <p:cNvSpPr/>
          <p:nvPr/>
        </p:nvSpPr>
        <p:spPr>
          <a:xfrm>
            <a:off x="5486400" y="1920240"/>
            <a:ext cx="1188720" cy="11887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3580" y="2217420"/>
            <a:ext cx="594360" cy="59436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5074920" y="329184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Activités</a:t>
            </a:r>
            <a:endParaRPr lang="en-US" sz="2000" dirty="0"/>
          </a:p>
        </p:txBody>
      </p:sp>
      <p:sp>
        <p:nvSpPr>
          <p:cNvPr id="16" name="Text 11"/>
          <p:cNvSpPr txBox="1"/>
          <p:nvPr/>
        </p:nvSpPr>
        <p:spPr>
          <a:xfrm>
            <a:off x="5120640" y="374904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Forum, devoir, atelier, wiki</a:t>
            </a:r>
            <a:endParaRPr lang="en-US" sz="1500" dirty="0"/>
          </a:p>
        </p:txBody>
      </p:sp>
      <p:sp>
        <p:nvSpPr>
          <p:cNvPr id="17" name="Shape 12"/>
          <p:cNvSpPr/>
          <p:nvPr/>
        </p:nvSpPr>
        <p:spPr>
          <a:xfrm>
            <a:off x="7749540" y="1920240"/>
            <a:ext cx="1188720" cy="11887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6720" y="2217420"/>
            <a:ext cx="594360" cy="594360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7338060" y="329184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Évaluations</a:t>
            </a:r>
            <a:endParaRPr lang="en-US" sz="2000" dirty="0"/>
          </a:p>
        </p:txBody>
      </p:sp>
      <p:sp>
        <p:nvSpPr>
          <p:cNvPr id="20" name="Text 14"/>
          <p:cNvSpPr txBox="1"/>
          <p:nvPr/>
        </p:nvSpPr>
        <p:spPr>
          <a:xfrm>
            <a:off x="7383780" y="374904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Tests, banque de questions, notes</a:t>
            </a:r>
            <a:endParaRPr lang="en-US" sz="1500" dirty="0"/>
          </a:p>
        </p:txBody>
      </p:sp>
      <p:sp>
        <p:nvSpPr>
          <p:cNvPr id="21" name="Shape 15"/>
          <p:cNvSpPr/>
          <p:nvPr/>
        </p:nvSpPr>
        <p:spPr>
          <a:xfrm>
            <a:off x="10012680" y="1920240"/>
            <a:ext cx="1188720" cy="11887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09860" y="2217420"/>
            <a:ext cx="594360" cy="59436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9601200" y="329184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Suivi</a:t>
            </a:r>
            <a:endParaRPr lang="en-US" sz="2000" dirty="0"/>
          </a:p>
        </p:txBody>
      </p:sp>
      <p:sp>
        <p:nvSpPr>
          <p:cNvPr id="24" name="Text 17"/>
          <p:cNvSpPr txBox="1"/>
          <p:nvPr/>
        </p:nvSpPr>
        <p:spPr>
          <a:xfrm>
            <a:off x="9646920" y="3749040"/>
            <a:ext cx="1920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Achèvement, rapports, carnet de notes</a:t>
            </a:r>
            <a:endParaRPr lang="en-US" sz="1500" dirty="0"/>
          </a:p>
        </p:txBody>
      </p:sp>
      <p:sp>
        <p:nvSpPr>
          <p:cNvPr id="25" name="Shape 18"/>
          <p:cNvSpPr/>
          <p:nvPr/>
        </p:nvSpPr>
        <p:spPr>
          <a:xfrm>
            <a:off x="548640" y="5029200"/>
            <a:ext cx="11094415" cy="86868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Text 19"/>
          <p:cNvSpPr txBox="1"/>
          <p:nvPr/>
        </p:nvSpPr>
        <p:spPr>
          <a:xfrm>
            <a:off x="868680" y="5029200"/>
            <a:ext cx="104543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1"/>
                </a:solidFill>
              </a:rPr>
              <a:t>Dans Moodle : </a:t>
            </a:r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un cours = des sections qui combinent des ressources (à consulter) et des activités (à réaliser).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82512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À chacun son rôle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6576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3"/>
                </a:solidFill>
              </a:rPr>
              <a:t>3 · LES RÔLES DANS MOODLE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9509760" y="638251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u="sng" dirty="0">
                <a:solidFill>
                  <a:schemeClr val="accent1"/>
                </a:solidFill>
                <a:hlinkClick r:id="rId1" action="ppaction://hlinksldjump" tooltip="Retour au sommair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Sommaire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3520440" cy="1737360"/>
          </a:xfrm>
          <a:prstGeom prst="roundRect">
            <a:avLst>
              <a:gd name="adj" fmla="val 631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2057400"/>
            <a:ext cx="731520" cy="7315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20" y="2240280"/>
            <a:ext cx="365760" cy="36576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691640" y="205740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Administrateur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2926080"/>
            <a:ext cx="3063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Installe et configure toute la plateforme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4334256" y="1828800"/>
            <a:ext cx="3520440" cy="1737360"/>
          </a:xfrm>
          <a:prstGeom prst="roundRect">
            <a:avLst>
              <a:gd name="adj" fmla="val 631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562856" y="2057400"/>
            <a:ext cx="731520" cy="7315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5736" y="2240280"/>
            <a:ext cx="365760" cy="36576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477256" y="205740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Gestionnaire</a:t>
            </a:r>
            <a:endParaRPr lang="en-US" sz="1800" dirty="0"/>
          </a:p>
        </p:txBody>
      </p:sp>
      <p:sp>
        <p:nvSpPr>
          <p:cNvPr id="14" name="Text 10"/>
          <p:cNvSpPr txBox="1"/>
          <p:nvPr/>
        </p:nvSpPr>
        <p:spPr>
          <a:xfrm>
            <a:off x="4562856" y="2926080"/>
            <a:ext cx="3063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Crée les cours et gère les inscriptions</a:t>
            </a:r>
            <a:endParaRPr lang="en-US" sz="1500" dirty="0"/>
          </a:p>
        </p:txBody>
      </p:sp>
      <p:sp>
        <p:nvSpPr>
          <p:cNvPr id="15" name="Shape 11"/>
          <p:cNvSpPr/>
          <p:nvPr/>
        </p:nvSpPr>
        <p:spPr>
          <a:xfrm>
            <a:off x="8119872" y="1828800"/>
            <a:ext cx="3520440" cy="1737360"/>
          </a:xfrm>
          <a:prstGeom prst="roundRect">
            <a:avLst>
              <a:gd name="adj" fmla="val 6316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8348472" y="2057400"/>
            <a:ext cx="731520" cy="7315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1352" y="2240280"/>
            <a:ext cx="365760" cy="365760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9262872" y="205740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Enseignant</a:t>
            </a:r>
            <a:endParaRPr lang="en-US" sz="1800" dirty="0"/>
          </a:p>
        </p:txBody>
      </p:sp>
      <p:sp>
        <p:nvSpPr>
          <p:cNvPr id="19" name="Text 14"/>
          <p:cNvSpPr txBox="1"/>
          <p:nvPr/>
        </p:nvSpPr>
        <p:spPr>
          <a:xfrm>
            <a:off x="8348472" y="2926080"/>
            <a:ext cx="3063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Construit son cours, évalue et note</a:t>
            </a:r>
            <a:endParaRPr lang="en-US" sz="1500" dirty="0"/>
          </a:p>
        </p:txBody>
      </p:sp>
      <p:sp>
        <p:nvSpPr>
          <p:cNvPr id="20" name="Shape 15"/>
          <p:cNvSpPr/>
          <p:nvPr/>
        </p:nvSpPr>
        <p:spPr>
          <a:xfrm>
            <a:off x="548640" y="3840480"/>
            <a:ext cx="3520440" cy="1737360"/>
          </a:xfrm>
          <a:prstGeom prst="roundRect">
            <a:avLst>
              <a:gd name="adj" fmla="val 631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1" name="Shape 16"/>
          <p:cNvSpPr/>
          <p:nvPr/>
        </p:nvSpPr>
        <p:spPr>
          <a:xfrm>
            <a:off x="777240" y="4069080"/>
            <a:ext cx="731520" cy="7315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0120" y="4251960"/>
            <a:ext cx="365760" cy="365760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1691640" y="406908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Enseignant non éditeur</a:t>
            </a:r>
            <a:endParaRPr lang="en-US" sz="1800" dirty="0"/>
          </a:p>
        </p:txBody>
      </p:sp>
      <p:sp>
        <p:nvSpPr>
          <p:cNvPr id="24" name="Text 18"/>
          <p:cNvSpPr txBox="1"/>
          <p:nvPr/>
        </p:nvSpPr>
        <p:spPr>
          <a:xfrm>
            <a:off x="777240" y="4937760"/>
            <a:ext cx="3063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Anime et note, sans modifier le cours</a:t>
            </a:r>
            <a:endParaRPr lang="en-US" sz="1500" dirty="0"/>
          </a:p>
        </p:txBody>
      </p:sp>
      <p:sp>
        <p:nvSpPr>
          <p:cNvPr id="25" name="Shape 19"/>
          <p:cNvSpPr/>
          <p:nvPr/>
        </p:nvSpPr>
        <p:spPr>
          <a:xfrm>
            <a:off x="4334256" y="3840480"/>
            <a:ext cx="3520440" cy="1737360"/>
          </a:xfrm>
          <a:prstGeom prst="roundRect">
            <a:avLst>
              <a:gd name="adj" fmla="val 631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6" name="Shape 20"/>
          <p:cNvSpPr/>
          <p:nvPr/>
        </p:nvSpPr>
        <p:spPr>
          <a:xfrm>
            <a:off x="4562856" y="4069080"/>
            <a:ext cx="731520" cy="7315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27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5736" y="4251960"/>
            <a:ext cx="365760" cy="365760"/>
          </a:xfrm>
          <a:prstGeom prst="rect">
            <a:avLst/>
          </a:prstGeom>
        </p:spPr>
      </p:pic>
      <p:sp>
        <p:nvSpPr>
          <p:cNvPr id="28" name="Text 21"/>
          <p:cNvSpPr txBox="1"/>
          <p:nvPr/>
        </p:nvSpPr>
        <p:spPr>
          <a:xfrm>
            <a:off x="5477256" y="406908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Étudiant</a:t>
            </a:r>
            <a:endParaRPr lang="en-US" sz="1800" dirty="0"/>
          </a:p>
        </p:txBody>
      </p:sp>
      <p:sp>
        <p:nvSpPr>
          <p:cNvPr id="29" name="Text 22"/>
          <p:cNvSpPr txBox="1"/>
          <p:nvPr/>
        </p:nvSpPr>
        <p:spPr>
          <a:xfrm>
            <a:off x="4562856" y="4937760"/>
            <a:ext cx="3063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Consulte, participe, rend ses travaux</a:t>
            </a:r>
            <a:endParaRPr lang="en-US" sz="1500" dirty="0"/>
          </a:p>
        </p:txBody>
      </p:sp>
      <p:sp>
        <p:nvSpPr>
          <p:cNvPr id="30" name="Shape 23"/>
          <p:cNvSpPr/>
          <p:nvPr/>
        </p:nvSpPr>
        <p:spPr>
          <a:xfrm>
            <a:off x="8119872" y="3840480"/>
            <a:ext cx="3520440" cy="1737360"/>
          </a:xfrm>
          <a:prstGeom prst="roundRect">
            <a:avLst>
              <a:gd name="adj" fmla="val 631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31" name="Shape 24"/>
          <p:cNvSpPr/>
          <p:nvPr/>
        </p:nvSpPr>
        <p:spPr>
          <a:xfrm>
            <a:off x="8348472" y="4069080"/>
            <a:ext cx="731520" cy="73152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32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31352" y="4251960"/>
            <a:ext cx="365760" cy="365760"/>
          </a:xfrm>
          <a:prstGeom prst="rect">
            <a:avLst/>
          </a:prstGeom>
        </p:spPr>
      </p:pic>
      <p:sp>
        <p:nvSpPr>
          <p:cNvPr id="33" name="Text 25"/>
          <p:cNvSpPr txBox="1"/>
          <p:nvPr/>
        </p:nvSpPr>
        <p:spPr>
          <a:xfrm>
            <a:off x="9262872" y="406908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Visiteur anonyme</a:t>
            </a:r>
            <a:endParaRPr lang="en-US" sz="1800" dirty="0"/>
          </a:p>
        </p:txBody>
      </p:sp>
      <p:sp>
        <p:nvSpPr>
          <p:cNvPr id="34" name="Text 26"/>
          <p:cNvSpPr txBox="1"/>
          <p:nvPr/>
        </p:nvSpPr>
        <p:spPr>
          <a:xfrm>
            <a:off x="8348472" y="4937760"/>
            <a:ext cx="3063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Lit seulement les contenus ouverts</a:t>
            </a:r>
            <a:endParaRPr lang="en-US" sz="1500" dirty="0"/>
          </a:p>
        </p:txBody>
      </p:sp>
      <p:sp>
        <p:nvSpPr>
          <p:cNvPr id="35" name="Text 27"/>
          <p:cNvSpPr txBox="1"/>
          <p:nvPr/>
        </p:nvSpPr>
        <p:spPr>
          <a:xfrm>
            <a:off x="548640" y="5852160"/>
            <a:ext cx="110944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chemeClr val="accent4"/>
                </a:solidFill>
              </a:rPr>
              <a:t>En ambre : le rôle que vous aurez pendant cette formation.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82512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Six avantages concrets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6576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3"/>
                </a:solidFill>
              </a:rPr>
              <a:t>4 · LES AVANTAGES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9509760" y="638251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u="sng" dirty="0">
                <a:solidFill>
                  <a:schemeClr val="accent1"/>
                </a:solidFill>
                <a:hlinkClick r:id="rId1" action="ppaction://hlinksldjump" tooltip="Retour au sommair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Sommaire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1005840" cy="100584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" y="2171700"/>
            <a:ext cx="502920" cy="50292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828800" y="1993392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</a:rPr>
              <a:t>Tous les formats</a:t>
            </a:r>
            <a:endParaRPr lang="en-US" sz="2100" dirty="0"/>
          </a:p>
        </p:txBody>
      </p:sp>
      <p:sp>
        <p:nvSpPr>
          <p:cNvPr id="8" name="Text 5"/>
          <p:cNvSpPr txBox="1"/>
          <p:nvPr/>
        </p:nvSpPr>
        <p:spPr>
          <a:xfrm>
            <a:off x="1828800" y="2432304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Texte, PDF, vidéo, code, quiz, contenus interactifs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6217920" y="1920240"/>
            <a:ext cx="1005840" cy="100584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9380" y="2171700"/>
            <a:ext cx="502920" cy="50292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498080" y="1993392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</a:rPr>
              <a:t>Où et quand on veut</a:t>
            </a:r>
            <a:endParaRPr lang="en-US" sz="2100" dirty="0"/>
          </a:p>
        </p:txBody>
      </p:sp>
      <p:sp>
        <p:nvSpPr>
          <p:cNvPr id="12" name="Text 8"/>
          <p:cNvSpPr txBox="1"/>
          <p:nvPr/>
        </p:nvSpPr>
        <p:spPr>
          <a:xfrm>
            <a:off x="7498080" y="2432304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Depuis un navigateur ou un téléphone, à toute heure</a:t>
            </a:r>
            <a:endParaRPr lang="en-US" sz="1600" dirty="0"/>
          </a:p>
        </p:txBody>
      </p:sp>
      <p:sp>
        <p:nvSpPr>
          <p:cNvPr id="13" name="Shape 9"/>
          <p:cNvSpPr/>
          <p:nvPr/>
        </p:nvSpPr>
        <p:spPr>
          <a:xfrm>
            <a:off x="548640" y="3383280"/>
            <a:ext cx="1005840" cy="100584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" y="3634740"/>
            <a:ext cx="502920" cy="50292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828800" y="3456432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</a:rPr>
              <a:t>Facile à entretenir</a:t>
            </a:r>
            <a:endParaRPr lang="en-US" sz="2100" dirty="0"/>
          </a:p>
        </p:txBody>
      </p:sp>
      <p:sp>
        <p:nvSpPr>
          <p:cNvPr id="16" name="Text 11"/>
          <p:cNvSpPr txBox="1"/>
          <p:nvPr/>
        </p:nvSpPr>
        <p:spPr>
          <a:xfrm>
            <a:off x="1828800" y="3895344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Une correction faite une fois, visible par tous</a:t>
            </a:r>
            <a:endParaRPr lang="en-US" sz="1600" dirty="0"/>
          </a:p>
        </p:txBody>
      </p:sp>
      <p:sp>
        <p:nvSpPr>
          <p:cNvPr id="17" name="Shape 12"/>
          <p:cNvSpPr/>
          <p:nvPr/>
        </p:nvSpPr>
        <p:spPr>
          <a:xfrm>
            <a:off x="6217920" y="3383280"/>
            <a:ext cx="1005840" cy="100584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9380" y="3634740"/>
            <a:ext cx="502920" cy="502920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7498080" y="3456432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</a:rPr>
              <a:t>Évaluation automatique</a:t>
            </a:r>
            <a:endParaRPr lang="en-US" sz="2100" dirty="0"/>
          </a:p>
        </p:txBody>
      </p:sp>
      <p:sp>
        <p:nvSpPr>
          <p:cNvPr id="20" name="Text 14"/>
          <p:cNvSpPr txBox="1"/>
          <p:nvPr/>
        </p:nvSpPr>
        <p:spPr>
          <a:xfrm>
            <a:off x="7498080" y="3895344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Correction instantanée et retour personnalisé</a:t>
            </a:r>
            <a:endParaRPr lang="en-US" sz="1600" dirty="0"/>
          </a:p>
        </p:txBody>
      </p:sp>
      <p:sp>
        <p:nvSpPr>
          <p:cNvPr id="21" name="Shape 15"/>
          <p:cNvSpPr/>
          <p:nvPr/>
        </p:nvSpPr>
        <p:spPr>
          <a:xfrm>
            <a:off x="548640" y="4846320"/>
            <a:ext cx="1005840" cy="100584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00" y="5097780"/>
            <a:ext cx="502920" cy="50292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1828800" y="4919472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</a:rPr>
              <a:t>Suivi individuel</a:t>
            </a:r>
            <a:endParaRPr lang="en-US" sz="2100" dirty="0"/>
          </a:p>
        </p:txBody>
      </p:sp>
      <p:sp>
        <p:nvSpPr>
          <p:cNvPr id="24" name="Text 17"/>
          <p:cNvSpPr txBox="1"/>
          <p:nvPr/>
        </p:nvSpPr>
        <p:spPr>
          <a:xfrm>
            <a:off x="1828800" y="5358384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Qui a consulté, qui a réussi, qui décroche</a:t>
            </a:r>
            <a:endParaRPr lang="en-US" sz="1600" dirty="0"/>
          </a:p>
        </p:txBody>
      </p:sp>
      <p:sp>
        <p:nvSpPr>
          <p:cNvPr id="25" name="Shape 18"/>
          <p:cNvSpPr/>
          <p:nvPr/>
        </p:nvSpPr>
        <p:spPr>
          <a:xfrm>
            <a:off x="6217920" y="4846320"/>
            <a:ext cx="1005840" cy="100584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9380" y="5097780"/>
            <a:ext cx="502920" cy="502920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7498080" y="4919472"/>
            <a:ext cx="4114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</a:rPr>
              <a:t>Réutilisation sans limite</a:t>
            </a:r>
            <a:endParaRPr lang="en-US" sz="2100" dirty="0"/>
          </a:p>
        </p:txBody>
      </p:sp>
      <p:sp>
        <p:nvSpPr>
          <p:cNvPr id="28" name="Text 20"/>
          <p:cNvSpPr txBox="1"/>
          <p:nvPr/>
        </p:nvSpPr>
        <p:spPr>
          <a:xfrm>
            <a:off x="7498080" y="5358384"/>
            <a:ext cx="4114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Dupliquer, importer, partager entre collègues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82512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Vrai ou faux ?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6576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3"/>
                </a:solidFill>
              </a:rPr>
              <a:t>À VOUS · 3 MIN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9509760" y="638251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u="sng" dirty="0">
                <a:solidFill>
                  <a:schemeClr val="accent1"/>
                </a:solidFill>
                <a:hlinkClick r:id="rId1" action="ppaction://hlinksldjump" tooltip="Retour au sommair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Sommaire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3520440" cy="3108960"/>
          </a:xfrm>
          <a:prstGeom prst="roundRect">
            <a:avLst>
              <a:gd name="adj" fmla="val 3529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148840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4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017520"/>
            <a:ext cx="29718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 Un LMS remplace l'enseignant. »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4334256" y="1920240"/>
            <a:ext cx="3520440" cy="3108960"/>
          </a:xfrm>
          <a:prstGeom prst="roundRect">
            <a:avLst>
              <a:gd name="adj" fmla="val 3529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08576" y="2148840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400" dirty="0"/>
          </a:p>
        </p:txBody>
      </p:sp>
      <p:sp>
        <p:nvSpPr>
          <p:cNvPr id="10" name="Text 8"/>
          <p:cNvSpPr txBox="1"/>
          <p:nvPr/>
        </p:nvSpPr>
        <p:spPr>
          <a:xfrm>
            <a:off x="4608576" y="3017520"/>
            <a:ext cx="29718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 Moodle est gratuit et son code est ouvert. »</a:t>
            </a:r>
            <a:endParaRPr lang="en-US" sz="2100" dirty="0"/>
          </a:p>
        </p:txBody>
      </p:sp>
      <p:sp>
        <p:nvSpPr>
          <p:cNvPr id="11" name="Shape 9"/>
          <p:cNvSpPr/>
          <p:nvPr/>
        </p:nvSpPr>
        <p:spPr>
          <a:xfrm>
            <a:off x="8119872" y="1920240"/>
            <a:ext cx="3520440" cy="3108960"/>
          </a:xfrm>
          <a:prstGeom prst="roundRect">
            <a:avLst>
              <a:gd name="adj" fmla="val 3529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94192" y="2148840"/>
            <a:ext cx="914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400" dirty="0"/>
          </a:p>
        </p:txBody>
      </p:sp>
      <p:sp>
        <p:nvSpPr>
          <p:cNvPr id="13" name="Text 11"/>
          <p:cNvSpPr txBox="1"/>
          <p:nvPr/>
        </p:nvSpPr>
        <p:spPr>
          <a:xfrm>
            <a:off x="8394192" y="3017520"/>
            <a:ext cx="29718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 Un LMS ne sert qu'à enseigner à distance. »</a:t>
            </a:r>
            <a:endParaRPr lang="en-US" sz="21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534924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chemeClr val="accent4"/>
                </a:solidFill>
              </a:rPr>
              <a:t>Levez la main pour « vrai », puis justifiez en une phrase.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82512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Moodle : carte d'identité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6576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3"/>
                </a:solidFill>
              </a:rPr>
              <a:t>5 · POURQUOI MOODLE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9509760" y="638251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u="sng" dirty="0">
                <a:solidFill>
                  <a:schemeClr val="accent1"/>
                </a:solidFill>
                <a:hlinkClick r:id="rId1" action="ppaction://hlinksldjump" tooltip="Retour au sommair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Sommaire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4754880" cy="4023360"/>
          </a:xfrm>
          <a:prstGeom prst="roundRect">
            <a:avLst>
              <a:gd name="adj" fmla="val 272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60120" y="205740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</a:t>
            </a:r>
            <a:pPr indent="0" marL="0">
              <a:buNone/>
            </a:pPr>
            <a:r>
              <a:rPr lang="en-US" sz="2400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odular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960120" y="2532888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</a:t>
            </a:r>
            <a:pPr indent="0" marL="0">
              <a:buNone/>
            </a:pPr>
            <a:r>
              <a:rPr lang="en-US" sz="2400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bject-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960120" y="3008376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</a:t>
            </a:r>
            <a:pPr indent="0" marL="0">
              <a:buNone/>
            </a:pPr>
            <a:r>
              <a:rPr lang="en-US" sz="2400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riented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960120" y="3483864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</a:t>
            </a:r>
            <a:pPr indent="0" marL="0">
              <a:buNone/>
            </a:pPr>
            <a:r>
              <a:rPr lang="en-US" sz="2400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ynamic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960120" y="3959352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</a:t>
            </a:r>
            <a:pPr indent="0" marL="0">
              <a:buNone/>
            </a:pPr>
            <a:r>
              <a:rPr lang="en-US" sz="2400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earning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960120" y="443484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</a:t>
            </a:r>
            <a:pPr indent="0" marL="0">
              <a:buNone/>
            </a:pPr>
            <a:r>
              <a:rPr lang="en-US" sz="2400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nvironment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960120" y="4983480"/>
            <a:ext cx="3931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i="1" dirty="0">
                <a:solidFill>
                  <a:schemeClr val="accent5"/>
                </a:solidFill>
              </a:rPr>
              <a:t>Environnement d'apprentissage dynamique, modulaire et orienté objet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852160" y="1828800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2180" y="1988820"/>
            <a:ext cx="320040" cy="320040"/>
          </a:xfrm>
          <a:prstGeom prst="rect">
            <a:avLst/>
          </a:prstGeom>
        </p:spPr>
      </p:pic>
      <p:sp>
        <p:nvSpPr>
          <p:cNvPr id="15" name="Text 12"/>
          <p:cNvSpPr txBox="1"/>
          <p:nvPr/>
        </p:nvSpPr>
        <p:spPr>
          <a:xfrm>
            <a:off x="6720840" y="1828800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Créateur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8595360" y="1828800"/>
            <a:ext cx="3063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Martin Dougiamas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5852160" y="2651760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2180" y="2811780"/>
            <a:ext cx="320040" cy="320040"/>
          </a:xfrm>
          <a:prstGeom prst="rect">
            <a:avLst/>
          </a:prstGeom>
        </p:spPr>
      </p:pic>
      <p:sp>
        <p:nvSpPr>
          <p:cNvPr id="19" name="Text 15"/>
          <p:cNvSpPr txBox="1"/>
          <p:nvPr/>
        </p:nvSpPr>
        <p:spPr>
          <a:xfrm>
            <a:off x="6720840" y="2651760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Origine</a:t>
            </a:r>
            <a:endParaRPr lang="en-US" sz="1500" dirty="0"/>
          </a:p>
        </p:txBody>
      </p:sp>
      <p:sp>
        <p:nvSpPr>
          <p:cNvPr id="20" name="Text 16"/>
          <p:cNvSpPr txBox="1"/>
          <p:nvPr/>
        </p:nvSpPr>
        <p:spPr>
          <a:xfrm>
            <a:off x="8595360" y="2651760"/>
            <a:ext cx="3063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Perth, Australie (Curtin University)</a:t>
            </a:r>
            <a:endParaRPr lang="en-US" sz="1600" dirty="0"/>
          </a:p>
        </p:txBody>
      </p:sp>
      <p:sp>
        <p:nvSpPr>
          <p:cNvPr id="21" name="Shape 17"/>
          <p:cNvSpPr/>
          <p:nvPr/>
        </p:nvSpPr>
        <p:spPr>
          <a:xfrm>
            <a:off x="5852160" y="3474720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2180" y="3634740"/>
            <a:ext cx="320040" cy="32004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6720840" y="3474720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Première version</a:t>
            </a:r>
            <a:endParaRPr lang="en-US" sz="1500" dirty="0"/>
          </a:p>
        </p:txBody>
      </p:sp>
      <p:sp>
        <p:nvSpPr>
          <p:cNvPr id="24" name="Text 19"/>
          <p:cNvSpPr txBox="1"/>
          <p:nvPr/>
        </p:nvSpPr>
        <p:spPr>
          <a:xfrm>
            <a:off x="8595360" y="3474720"/>
            <a:ext cx="3063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Moodle 1.0, août 2002</a:t>
            </a:r>
            <a:endParaRPr lang="en-US" sz="1600" dirty="0"/>
          </a:p>
        </p:txBody>
      </p:sp>
      <p:sp>
        <p:nvSpPr>
          <p:cNvPr id="25" name="Shape 20"/>
          <p:cNvSpPr/>
          <p:nvPr/>
        </p:nvSpPr>
        <p:spPr>
          <a:xfrm>
            <a:off x="5852160" y="4297680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2180" y="4457700"/>
            <a:ext cx="320040" cy="32004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720840" y="4297680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Licence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595360" y="4297680"/>
            <a:ext cx="3063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Logiciel libre, GNU GPL</a:t>
            </a:r>
            <a:endParaRPr lang="en-US" sz="1600" dirty="0"/>
          </a:p>
        </p:txBody>
      </p:sp>
      <p:sp>
        <p:nvSpPr>
          <p:cNvPr id="29" name="Shape 23"/>
          <p:cNvSpPr/>
          <p:nvPr/>
        </p:nvSpPr>
        <p:spPr>
          <a:xfrm>
            <a:off x="5852160" y="5120640"/>
            <a:ext cx="640080" cy="640080"/>
          </a:xfrm>
          <a:prstGeom prst="ellipse">
            <a:avLst/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30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2180" y="5280660"/>
            <a:ext cx="320040" cy="320040"/>
          </a:xfrm>
          <a:prstGeom prst="rect">
            <a:avLst/>
          </a:prstGeom>
        </p:spPr>
      </p:pic>
      <p:sp>
        <p:nvSpPr>
          <p:cNvPr id="31" name="Text 24"/>
          <p:cNvSpPr txBox="1"/>
          <p:nvPr/>
        </p:nvSpPr>
        <p:spPr>
          <a:xfrm>
            <a:off x="6720840" y="5120640"/>
            <a:ext cx="2011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Modèle</a:t>
            </a:r>
            <a:endParaRPr lang="en-US" sz="1500" dirty="0"/>
          </a:p>
        </p:txBody>
      </p:sp>
      <p:sp>
        <p:nvSpPr>
          <p:cNvPr id="32" name="Text 25"/>
          <p:cNvSpPr txBox="1"/>
          <p:nvPr/>
        </p:nvSpPr>
        <p:spPr>
          <a:xfrm>
            <a:off x="8595360" y="5120640"/>
            <a:ext cx="3063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Une communauté mondiale, des plugins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82512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Plus de vingt ans d'histoire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6576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3"/>
                </a:solidFill>
              </a:rPr>
              <a:t>5 · HISTORIQUE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9509760" y="638251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u="sng" dirty="0">
                <a:solidFill>
                  <a:schemeClr val="accent1"/>
                </a:solidFill>
                <a:hlinkClick r:id="rId1" action="ppaction://hlinksldjump" tooltip="Retour au sommair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Sommaire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822960" y="3337560"/>
            <a:ext cx="10545775" cy="0"/>
          </a:xfrm>
          <a:prstGeom prst="line">
            <a:avLst/>
          </a:prstGeom>
          <a:noFill/>
          <a:ln w="50800">
            <a:solidFill>
              <a:schemeClr val="accent5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2286000"/>
            <a:ext cx="15849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1999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1185650" y="3182112"/>
            <a:ext cx="310896" cy="310896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40080" y="3749040"/>
            <a:ext cx="140203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Premiers prototypes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2133556" y="2286000"/>
            <a:ext cx="15849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2001</a:t>
            </a: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2770567" y="3182112"/>
            <a:ext cx="310896" cy="310896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2224996" y="3749040"/>
            <a:ext cx="140203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Premier site Moodle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718473" y="2286000"/>
            <a:ext cx="15849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2002</a:t>
            </a:r>
            <a:endParaRPr lang="en-US" sz="2600" dirty="0"/>
          </a:p>
        </p:txBody>
      </p:sp>
      <p:sp>
        <p:nvSpPr>
          <p:cNvPr id="13" name="Shape 11"/>
          <p:cNvSpPr/>
          <p:nvPr/>
        </p:nvSpPr>
        <p:spPr>
          <a:xfrm>
            <a:off x="4355483" y="3182112"/>
            <a:ext cx="310896" cy="310896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bg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3809913" y="3749040"/>
            <a:ext cx="140203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Moodle 1.0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303389" y="2286000"/>
            <a:ext cx="15849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2010</a:t>
            </a:r>
            <a:endParaRPr lang="en-US" sz="2600" dirty="0"/>
          </a:p>
        </p:txBody>
      </p:sp>
      <p:sp>
        <p:nvSpPr>
          <p:cNvPr id="16" name="Shape 14"/>
          <p:cNvSpPr/>
          <p:nvPr/>
        </p:nvSpPr>
        <p:spPr>
          <a:xfrm>
            <a:off x="5940400" y="3182112"/>
            <a:ext cx="310896" cy="310896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394829" y="3749040"/>
            <a:ext cx="140203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Moodle 2.0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6888306" y="2286000"/>
            <a:ext cx="15849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2013</a:t>
            </a:r>
            <a:endParaRPr lang="en-US" sz="2600" dirty="0"/>
          </a:p>
        </p:txBody>
      </p:sp>
      <p:sp>
        <p:nvSpPr>
          <p:cNvPr id="19" name="Shape 17"/>
          <p:cNvSpPr/>
          <p:nvPr/>
        </p:nvSpPr>
        <p:spPr>
          <a:xfrm>
            <a:off x="7525316" y="3182112"/>
            <a:ext cx="310896" cy="310896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979746" y="3749040"/>
            <a:ext cx="140203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Application mobile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8473222" y="2286000"/>
            <a:ext cx="15849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2015</a:t>
            </a:r>
            <a:endParaRPr lang="en-US" sz="2600" dirty="0"/>
          </a:p>
        </p:txBody>
      </p:sp>
      <p:sp>
        <p:nvSpPr>
          <p:cNvPr id="22" name="Shape 20"/>
          <p:cNvSpPr/>
          <p:nvPr/>
        </p:nvSpPr>
        <p:spPr>
          <a:xfrm>
            <a:off x="9110233" y="3182112"/>
            <a:ext cx="310896" cy="310896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8564662" y="3749040"/>
            <a:ext cx="140203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MoodleCloud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10058139" y="2286000"/>
            <a:ext cx="15849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2020</a:t>
            </a:r>
            <a:endParaRPr lang="en-US" sz="2600" dirty="0"/>
          </a:p>
        </p:txBody>
      </p:sp>
      <p:sp>
        <p:nvSpPr>
          <p:cNvPr id="25" name="Shape 23"/>
          <p:cNvSpPr/>
          <p:nvPr/>
        </p:nvSpPr>
        <p:spPr>
          <a:xfrm>
            <a:off x="10695149" y="3182112"/>
            <a:ext cx="310896" cy="310896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bg1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10149579" y="3749040"/>
            <a:ext cx="140203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190 millions d'utilisateurs</a:t>
            </a:r>
            <a:endParaRPr lang="en-US" sz="1500" dirty="0"/>
          </a:p>
        </p:txBody>
      </p:sp>
      <p:sp>
        <p:nvSpPr>
          <p:cNvPr id="27" name="Shape 25"/>
          <p:cNvSpPr/>
          <p:nvPr/>
        </p:nvSpPr>
        <p:spPr>
          <a:xfrm>
            <a:off x="548640" y="4983480"/>
            <a:ext cx="11094415" cy="868680"/>
          </a:xfrm>
          <a:prstGeom prst="roundRect">
            <a:avLst>
              <a:gd name="adj" fmla="val 12632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868680" y="4983480"/>
            <a:ext cx="1045433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À l'origine : un enseignant-chercheur insatisfait de l'outil imposé par son université, et marqué par les cours par radio de son enfance dans l'outback australien.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82512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Moodle dans le monde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6576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3"/>
                </a:solidFill>
              </a:rPr>
              <a:t>5 · STATISTIQUES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9509760" y="638251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u="sng" dirty="0">
                <a:solidFill>
                  <a:schemeClr val="accent1"/>
                </a:solidFill>
                <a:hlinkClick r:id="rId1" action="ppaction://hlinksldjump" tooltip="Retour au sommair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Sommaire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2606040" cy="164592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40080" y="2057400"/>
            <a:ext cx="2423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3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161 020</a:t>
            </a:r>
            <a:endParaRPr lang="en-US" sz="38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288036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sites enregistrés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3383280" y="1828800"/>
            <a:ext cx="2606040" cy="1645920"/>
          </a:xfrm>
          <a:prstGeom prst="roundRect">
            <a:avLst>
              <a:gd name="adj" fmla="val 666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474720" y="2057400"/>
            <a:ext cx="2423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3800" b="1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412 M</a:t>
            </a:r>
            <a:endParaRPr lang="en-US" sz="3800" dirty="0"/>
          </a:p>
        </p:txBody>
      </p:sp>
      <p:sp>
        <p:nvSpPr>
          <p:cNvPr id="10" name="Text 8"/>
          <p:cNvSpPr txBox="1"/>
          <p:nvPr/>
        </p:nvSpPr>
        <p:spPr>
          <a:xfrm>
            <a:off x="3474720" y="288036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utilisateurs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48640" y="3703320"/>
            <a:ext cx="2606040" cy="164592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40080" y="3931920"/>
            <a:ext cx="2423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3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47,8 M</a:t>
            </a:r>
            <a:endParaRPr lang="en-US" sz="38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" y="475488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cours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3383280" y="3703320"/>
            <a:ext cx="2606040" cy="1645920"/>
          </a:xfrm>
          <a:prstGeom prst="roundRect">
            <a:avLst>
              <a:gd name="adj" fmla="val 666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3474720" y="3931920"/>
            <a:ext cx="2423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3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242</a:t>
            </a:r>
            <a:endParaRPr lang="en-US" sz="3800" dirty="0"/>
          </a:p>
        </p:txBody>
      </p:sp>
      <p:sp>
        <p:nvSpPr>
          <p:cNvPr id="16" name="Text 14"/>
          <p:cNvSpPr txBox="1"/>
          <p:nvPr/>
        </p:nvSpPr>
        <p:spPr>
          <a:xfrm>
            <a:off x="3474720" y="475488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pays et territoires</a:t>
            </a:r>
            <a:endParaRPr lang="en-US" sz="1500" dirty="0"/>
          </a:p>
        </p:txBody>
      </p:sp>
      <p:graphicFrame>
        <p:nvGraphicFramePr>
          <p:cNvPr id="17" name="Chart 0" descr=""/>
          <p:cNvGraphicFramePr/>
          <p:nvPr/>
        </p:nvGraphicFramePr>
        <p:xfrm>
          <a:off x="6400800" y="1737360"/>
          <a:ext cx="5239512" cy="37490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8" name="Text 15"/>
          <p:cNvSpPr txBox="1"/>
          <p:nvPr/>
        </p:nvSpPr>
        <p:spPr>
          <a:xfrm>
            <a:off x="548640" y="576072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4"/>
                </a:solidFill>
              </a:rPr>
              <a:t>Source : moodle.org/stats, consulté le 10 octobre 2026. L'enregistrement est volontaire : l'usage réel est plus large.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82512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Le socio-constructivisme en une phrase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6576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3"/>
                </a:solidFill>
              </a:rPr>
              <a:t>6 · PHILOSOPHIE PÉDAGOGIQUE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9509760" y="638251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u="sng" dirty="0">
                <a:solidFill>
                  <a:schemeClr val="accent1"/>
                </a:solidFill>
                <a:hlinkClick r:id="rId1" action="ppaction://hlinksldjump" tooltip="Retour au sommair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Sommaire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91640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i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 apprend en construisant ses connaissances, et on les construit mieux avec les autres.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548640" y="2743200"/>
            <a:ext cx="3291840" cy="2286000"/>
          </a:xfrm>
          <a:prstGeom prst="roundRect">
            <a:avLst>
              <a:gd name="adj" fmla="val 48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777240" y="297180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Constructivisme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3401568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Piaget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77240" y="3840480"/>
            <a:ext cx="2834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L'apprenant construit son savoir à partir de ce qu'il sait déjà.</a:t>
            </a:r>
            <a:endParaRPr lang="en-US" sz="16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1920" y="3657600"/>
            <a:ext cx="411480" cy="41148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4434840" y="2743200"/>
            <a:ext cx="3291840" cy="2286000"/>
          </a:xfrm>
          <a:prstGeom prst="roundRect">
            <a:avLst>
              <a:gd name="adj" fmla="val 4800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4663440" y="297180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Constructionnisme</a:t>
            </a:r>
            <a:endParaRPr lang="en-US" sz="2000" dirty="0"/>
          </a:p>
        </p:txBody>
      </p:sp>
      <p:sp>
        <p:nvSpPr>
          <p:cNvPr id="13" name="Text 10"/>
          <p:cNvSpPr txBox="1"/>
          <p:nvPr/>
        </p:nvSpPr>
        <p:spPr>
          <a:xfrm>
            <a:off x="4663440" y="3401568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4"/>
                </a:solidFill>
              </a:rPr>
              <a:t>Papert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4663440" y="3840480"/>
            <a:ext cx="2834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On apprend mieux en fabriquant quelque chose pour les autres.</a:t>
            </a:r>
            <a:endParaRPr lang="en-US" sz="16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8120" y="3657600"/>
            <a:ext cx="411480" cy="41148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8321040" y="2743200"/>
            <a:ext cx="3291840" cy="2286000"/>
          </a:xfrm>
          <a:prstGeom prst="roundRect">
            <a:avLst>
              <a:gd name="adj" fmla="val 480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7" name="Text 13"/>
          <p:cNvSpPr txBox="1"/>
          <p:nvPr/>
        </p:nvSpPr>
        <p:spPr>
          <a:xfrm>
            <a:off x="8549640" y="2971800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Socio-constructivisme</a:t>
            </a:r>
            <a:endParaRPr lang="en-US" sz="2000" dirty="0"/>
          </a:p>
        </p:txBody>
      </p:sp>
      <p:sp>
        <p:nvSpPr>
          <p:cNvPr id="18" name="Text 14"/>
          <p:cNvSpPr txBox="1"/>
          <p:nvPr/>
        </p:nvSpPr>
        <p:spPr>
          <a:xfrm>
            <a:off x="8549640" y="3401568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Vygotski</a:t>
            </a:r>
            <a:endParaRPr lang="en-US" sz="1400" dirty="0"/>
          </a:p>
        </p:txBody>
      </p:sp>
      <p:sp>
        <p:nvSpPr>
          <p:cNvPr id="19" name="Text 15"/>
          <p:cNvSpPr txBox="1"/>
          <p:nvPr/>
        </p:nvSpPr>
        <p:spPr>
          <a:xfrm>
            <a:off x="8549640" y="3840480"/>
            <a:ext cx="2834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Le groupe construit ensemble des savoirs partagés.</a:t>
            </a:r>
            <a:endParaRPr lang="en-US" sz="1600" dirty="0"/>
          </a:p>
        </p:txBody>
      </p:sp>
      <p:sp>
        <p:nvSpPr>
          <p:cNvPr id="20" name="Text 16"/>
          <p:cNvSpPr txBox="1"/>
          <p:nvPr/>
        </p:nvSpPr>
        <p:spPr>
          <a:xfrm>
            <a:off x="548640" y="534924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1"/>
                </a:solidFill>
              </a:rPr>
              <a:t>Conséquence : </a:t>
            </a:r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l'enseignant n'est plus la seule source du savoir, il devient guide et animateur.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82512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Cinq principes, et les outils Moodle qui les portent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6576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3"/>
                </a:solidFill>
              </a:rPr>
              <a:t>6 · DE LA THÉORIE À LA PLATEFORME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9509760" y="638251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u="sng" dirty="0">
                <a:solidFill>
                  <a:schemeClr val="accent1"/>
                </a:solidFill>
                <a:hlinkClick r:id="rId1" action="ppaction://hlinksldjump" tooltip="Retour au sommair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Sommaire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621792" cy="62179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1828800"/>
            <a:ext cx="6217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1417320" y="1828800"/>
            <a:ext cx="5120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Chacun est à la fois enseignant et apprenant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6766560" y="1828800"/>
            <a:ext cx="4873752" cy="621792"/>
          </a:xfrm>
          <a:prstGeom prst="roundRect">
            <a:avLst>
              <a:gd name="adj" fmla="val 17647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995160" y="1828800"/>
            <a:ext cx="4434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Forum, Glossaire, Wiki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48640" y="2633472"/>
            <a:ext cx="621792" cy="62179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2633472"/>
            <a:ext cx="6217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1417320" y="2633472"/>
            <a:ext cx="5120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On apprend en créant pour les autres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6766560" y="2633472"/>
            <a:ext cx="4873752" cy="621792"/>
          </a:xfrm>
          <a:prstGeom prst="roundRect">
            <a:avLst>
              <a:gd name="adj" fmla="val 17647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995160" y="2633472"/>
            <a:ext cx="4434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Devoir, Base de données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548640" y="3438144"/>
            <a:ext cx="621792" cy="62179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548640" y="3438144"/>
            <a:ext cx="6217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417320" y="3438144"/>
            <a:ext cx="5120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On apprend en observant ses pairs</a:t>
            </a:r>
            <a:endParaRPr lang="en-US" sz="1700" dirty="0"/>
          </a:p>
        </p:txBody>
      </p:sp>
      <p:sp>
        <p:nvSpPr>
          <p:cNvPr id="18" name="Shape 16"/>
          <p:cNvSpPr/>
          <p:nvPr/>
        </p:nvSpPr>
        <p:spPr>
          <a:xfrm>
            <a:off x="6766560" y="3438144"/>
            <a:ext cx="4873752" cy="621792"/>
          </a:xfrm>
          <a:prstGeom prst="roundRect">
            <a:avLst>
              <a:gd name="adj" fmla="val 17647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995160" y="3438144"/>
            <a:ext cx="4434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Atelier (évaluation par les pairs)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548640" y="4242816"/>
            <a:ext cx="621792" cy="62179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48640" y="4242816"/>
            <a:ext cx="6217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2200" dirty="0"/>
          </a:p>
        </p:txBody>
      </p:sp>
      <p:sp>
        <p:nvSpPr>
          <p:cNvPr id="22" name="Text 20"/>
          <p:cNvSpPr txBox="1"/>
          <p:nvPr/>
        </p:nvSpPr>
        <p:spPr>
          <a:xfrm>
            <a:off x="1417320" y="4242816"/>
            <a:ext cx="5120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Connaître l'autre pour mieux enseigner</a:t>
            </a:r>
            <a:endParaRPr lang="en-US" sz="1700" dirty="0"/>
          </a:p>
        </p:txBody>
      </p:sp>
      <p:sp>
        <p:nvSpPr>
          <p:cNvPr id="23" name="Shape 21"/>
          <p:cNvSpPr/>
          <p:nvPr/>
        </p:nvSpPr>
        <p:spPr>
          <a:xfrm>
            <a:off x="6766560" y="4242816"/>
            <a:ext cx="4873752" cy="621792"/>
          </a:xfrm>
          <a:prstGeom prst="roundRect">
            <a:avLst>
              <a:gd name="adj" fmla="val 17647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995160" y="4242816"/>
            <a:ext cx="4434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Profils, Rapports, Sondage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548640" y="5047488"/>
            <a:ext cx="621792" cy="62179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548640" y="5047488"/>
            <a:ext cx="62179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2200" dirty="0"/>
          </a:p>
        </p:txBody>
      </p:sp>
      <p:sp>
        <p:nvSpPr>
          <p:cNvPr id="27" name="Text 25"/>
          <p:cNvSpPr txBox="1"/>
          <p:nvPr/>
        </p:nvSpPr>
        <p:spPr>
          <a:xfrm>
            <a:off x="1417320" y="5047488"/>
            <a:ext cx="5120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Un environnement souple et adaptable</a:t>
            </a:r>
            <a:endParaRPr lang="en-US" sz="1700" dirty="0"/>
          </a:p>
        </p:txBody>
      </p:sp>
      <p:sp>
        <p:nvSpPr>
          <p:cNvPr id="28" name="Shape 26"/>
          <p:cNvSpPr/>
          <p:nvPr/>
        </p:nvSpPr>
        <p:spPr>
          <a:xfrm>
            <a:off x="6766560" y="5047488"/>
            <a:ext cx="4873752" cy="621792"/>
          </a:xfrm>
          <a:prstGeom prst="roundRect">
            <a:avLst>
              <a:gd name="adj" fmla="val 17647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995160" y="5047488"/>
            <a:ext cx="4434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Sections, Groupes, Restrictions d'accès</a:t>
            </a:r>
            <a:endParaRPr lang="en-US" sz="1600" dirty="0"/>
          </a:p>
        </p:txBody>
      </p:sp>
      <p:sp>
        <p:nvSpPr>
          <p:cNvPr id="30" name="Text 28"/>
          <p:cNvSpPr txBox="1"/>
          <p:nvPr/>
        </p:nvSpPr>
        <p:spPr>
          <a:xfrm>
            <a:off x="548640" y="589788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4"/>
                </a:solidFill>
              </a:rPr>
              <a:t>Source : Martin Dougiamas, « Pedagogy », documentation Moodle.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82512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Moodle pour l'informatique en CPGE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6576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3"/>
                </a:solidFill>
              </a:rPr>
              <a:t>7 · UN BESOIN, UN OUTIL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9509760" y="638251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u="sng" dirty="0">
                <a:solidFill>
                  <a:schemeClr val="accent1"/>
                </a:solidFill>
                <a:hlinkClick r:id="rId1" action="ppaction://hlinksldjump" tooltip="Retour au sommair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Sommaire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3520440" cy="1783080"/>
          </a:xfrm>
          <a:prstGeom prst="roundRect">
            <a:avLst>
              <a:gd name="adj" fmla="val 615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2057400"/>
            <a:ext cx="502920" cy="50292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463040" y="2057400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Programmer en Python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2743200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CodeRunner : le code est exécuté et testé automatiquement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4334256" y="1828800"/>
            <a:ext cx="3520440" cy="1783080"/>
          </a:xfrm>
          <a:prstGeom prst="roundRect">
            <a:avLst>
              <a:gd name="adj" fmla="val 615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2856" y="2057400"/>
            <a:ext cx="502920" cy="50292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5248656" y="2057400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Écrire des requêtes SQL</a:t>
            </a:r>
            <a:endParaRPr lang="en-US" sz="1800" dirty="0"/>
          </a:p>
        </p:txBody>
      </p:sp>
      <p:sp>
        <p:nvSpPr>
          <p:cNvPr id="12" name="Text 8"/>
          <p:cNvSpPr txBox="1"/>
          <p:nvPr/>
        </p:nvSpPr>
        <p:spPr>
          <a:xfrm>
            <a:off x="4562856" y="2743200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CodeRunner SQL : résultat comparé à la requête attendue</a:t>
            </a:r>
            <a:endParaRPr lang="en-US" sz="1500" dirty="0"/>
          </a:p>
        </p:txBody>
      </p:sp>
      <p:sp>
        <p:nvSpPr>
          <p:cNvPr id="13" name="Shape 9"/>
          <p:cNvSpPr/>
          <p:nvPr/>
        </p:nvSpPr>
        <p:spPr>
          <a:xfrm>
            <a:off x="8119872" y="1828800"/>
            <a:ext cx="3520440" cy="1783080"/>
          </a:xfrm>
          <a:prstGeom prst="roundRect">
            <a:avLst>
              <a:gd name="adj" fmla="val 6154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8472" y="2057400"/>
            <a:ext cx="502920" cy="50292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9034272" y="2057400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Complexité et calculs</a:t>
            </a:r>
            <a:endParaRPr lang="en-US" sz="1800" dirty="0"/>
          </a:p>
        </p:txBody>
      </p:sp>
      <p:sp>
        <p:nvSpPr>
          <p:cNvPr id="16" name="Text 11"/>
          <p:cNvSpPr txBox="1"/>
          <p:nvPr/>
        </p:nvSpPr>
        <p:spPr>
          <a:xfrm>
            <a:off x="8348472" y="2743200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Test (QCM, numérique) et STACK pour les formules</a:t>
            </a:r>
            <a:endParaRPr lang="en-US" sz="1500" dirty="0"/>
          </a:p>
        </p:txBody>
      </p:sp>
      <p:sp>
        <p:nvSpPr>
          <p:cNvPr id="17" name="Shape 12"/>
          <p:cNvSpPr/>
          <p:nvPr/>
        </p:nvSpPr>
        <p:spPr>
          <a:xfrm>
            <a:off x="548640" y="3840480"/>
            <a:ext cx="3520440" cy="1783080"/>
          </a:xfrm>
          <a:prstGeom prst="roundRect">
            <a:avLst>
              <a:gd name="adj" fmla="val 6154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" y="4069080"/>
            <a:ext cx="502920" cy="502920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1463040" y="4069080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TP et devoirs</a:t>
            </a:r>
            <a:endParaRPr lang="en-US" sz="1800" dirty="0"/>
          </a:p>
        </p:txBody>
      </p:sp>
      <p:sp>
        <p:nvSpPr>
          <p:cNvPr id="20" name="Text 14"/>
          <p:cNvSpPr txBox="1"/>
          <p:nvPr/>
        </p:nvSpPr>
        <p:spPr>
          <a:xfrm>
            <a:off x="777240" y="4754880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Devoir : dépôt, grille d'évaluation, feedback</a:t>
            </a:r>
            <a:endParaRPr lang="en-US" sz="1500" dirty="0"/>
          </a:p>
        </p:txBody>
      </p:sp>
      <p:sp>
        <p:nvSpPr>
          <p:cNvPr id="21" name="Shape 15"/>
          <p:cNvSpPr/>
          <p:nvPr/>
        </p:nvSpPr>
        <p:spPr>
          <a:xfrm>
            <a:off x="4334256" y="3840480"/>
            <a:ext cx="3520440" cy="1783080"/>
          </a:xfrm>
          <a:prstGeom prst="roundRect">
            <a:avLst>
              <a:gd name="adj" fmla="val 6154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2856" y="4069080"/>
            <a:ext cx="502920" cy="50292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5248656" y="4069080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Entraide et colles</a:t>
            </a:r>
            <a:endParaRPr lang="en-US" sz="1800" dirty="0"/>
          </a:p>
        </p:txBody>
      </p:sp>
      <p:sp>
        <p:nvSpPr>
          <p:cNvPr id="24" name="Text 17"/>
          <p:cNvSpPr txBox="1"/>
          <p:nvPr/>
        </p:nvSpPr>
        <p:spPr>
          <a:xfrm>
            <a:off x="4562856" y="4754880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Forum et Atelier pour la correction entre pairs</a:t>
            </a:r>
            <a:endParaRPr lang="en-US" sz="1500" dirty="0"/>
          </a:p>
        </p:txBody>
      </p:sp>
      <p:sp>
        <p:nvSpPr>
          <p:cNvPr id="25" name="Shape 18"/>
          <p:cNvSpPr/>
          <p:nvPr/>
        </p:nvSpPr>
        <p:spPr>
          <a:xfrm>
            <a:off x="8119872" y="3840480"/>
            <a:ext cx="3520440" cy="1783080"/>
          </a:xfrm>
          <a:prstGeom prst="roundRect">
            <a:avLst>
              <a:gd name="adj" fmla="val 6154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48472" y="4069080"/>
            <a:ext cx="502920" cy="502920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9034272" y="4069080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Préparer les concours</a:t>
            </a:r>
            <a:endParaRPr lang="en-US" sz="1800" dirty="0"/>
          </a:p>
        </p:txBody>
      </p:sp>
      <p:sp>
        <p:nvSpPr>
          <p:cNvPr id="28" name="Text 20"/>
          <p:cNvSpPr txBox="1"/>
          <p:nvPr/>
        </p:nvSpPr>
        <p:spPr>
          <a:xfrm>
            <a:off x="8348472" y="4754880"/>
            <a:ext cx="3063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Banque de questions classée par chapitre</a:t>
            </a:r>
            <a:endParaRPr lang="en-US" sz="1500" dirty="0"/>
          </a:p>
        </p:txBody>
      </p:sp>
      <p:sp>
        <p:nvSpPr>
          <p:cNvPr id="29" name="Text 21"/>
          <p:cNvSpPr txBox="1"/>
          <p:nvPr/>
        </p:nvSpPr>
        <p:spPr>
          <a:xfrm>
            <a:off x="548640" y="589788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4"/>
                </a:solidFill>
              </a:rPr>
              <a:t>CodeRunner et STACK sont des plugins à ajouter à Moodle ; CodeRunner s'appuie sur un serveur d'exécution Jobe.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82512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Exemple : une semaine sur les graphes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6576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3"/>
                </a:solidFill>
              </a:rPr>
              <a:t>7 · UN SCÉNARIO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9509760" y="638251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u="sng" dirty="0">
                <a:solidFill>
                  <a:schemeClr val="accent1"/>
                </a:solidFill>
                <a:hlinkClick r:id="rId1" action="ppaction://hlinksldjump" tooltip="Retour au sommair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Sommaire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2331720" cy="1005840"/>
          </a:xfrm>
          <a:prstGeom prst="homePlate">
            <a:avLst/>
          </a:prstGeom>
          <a:solidFill>
            <a:schemeClr val="accent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2011680"/>
            <a:ext cx="1417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Avant le cours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3246120"/>
            <a:ext cx="1828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Page de cours et vidéo courte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2734056" y="2011680"/>
            <a:ext cx="2331720" cy="1005840"/>
          </a:xfrm>
          <a:prstGeom prst="chevron">
            <a:avLst/>
          </a:prstGeom>
          <a:solidFill>
            <a:schemeClr val="accent3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236976" y="2011680"/>
            <a:ext cx="1417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En classe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2962656" y="3246120"/>
            <a:ext cx="1828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Test éclair de 5 questions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4919472" y="2011680"/>
            <a:ext cx="2331720" cy="1005840"/>
          </a:xfrm>
          <a:prstGeom prst="chevron">
            <a:avLst/>
          </a:prstGeom>
          <a:solidFill>
            <a:schemeClr val="accent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422392" y="2011680"/>
            <a:ext cx="1417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En TP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5148072" y="3246120"/>
            <a:ext cx="1828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Exercices CodeRunner : parcours en largeur et en profondeur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7104888" y="2011680"/>
            <a:ext cx="2331720" cy="1005840"/>
          </a:xfrm>
          <a:prstGeom prst="chevron">
            <a:avLst/>
          </a:prstGeom>
          <a:solidFill>
            <a:schemeClr val="accent3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607808" y="2011680"/>
            <a:ext cx="1417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Après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7333488" y="3246120"/>
            <a:ext cx="1828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Devoir à déposer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9290304" y="2011680"/>
            <a:ext cx="2331720" cy="1005840"/>
          </a:xfrm>
          <a:prstGeom prst="chevron">
            <a:avLst/>
          </a:prstGeom>
          <a:solidFill>
            <a:schemeClr val="accent1"/>
          </a:solidFill>
          <a:ln w="12700">
            <a:solidFill>
              <a:schemeClr val="bg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793224" y="2011680"/>
            <a:ext cx="1417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En continu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9518904" y="3246120"/>
            <a:ext cx="18288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Forum de questions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548640" y="4846320"/>
            <a:ext cx="11094415" cy="960120"/>
          </a:xfrm>
          <a:prstGeom prst="roundRect">
            <a:avLst>
              <a:gd name="adj" fmla="val 11429"/>
            </a:avLst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pic>
        <p:nvPicPr>
          <p:cNvPr id="21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5102352"/>
            <a:ext cx="457200" cy="457200"/>
          </a:xfrm>
          <a:prstGeom prst="rect">
            <a:avLst/>
          </a:prstGeom>
        </p:spPr>
      </p:pic>
      <p:sp>
        <p:nvSpPr>
          <p:cNvPr id="22" name="Text 19"/>
          <p:cNvSpPr txBox="1"/>
          <p:nvPr/>
        </p:nvSpPr>
        <p:spPr>
          <a:xfrm>
            <a:off x="1508760" y="4846320"/>
            <a:ext cx="981425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L'enseignant voit d'un coup d'œil qui a terminé, qui bloque, et sur quelle question.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82512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Ce que disent les textes marocains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6576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3"/>
                </a:solidFill>
              </a:rPr>
              <a:t>8 · CADRE LÉGAL ET STRATÉGIQUE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9509760" y="638251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u="sng" dirty="0">
                <a:solidFill>
                  <a:schemeClr val="accent1"/>
                </a:solidFill>
                <a:hlinkClick r:id="rId1" action="ppaction://hlinksldjump" tooltip="Retour au sommair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Sommaire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118872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1783080"/>
            <a:ext cx="1188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2009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1965960" y="178308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1"/>
                </a:solidFill>
              </a:rPr>
              <a:t>Loi n° 09-08 et CNDP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5852160" y="1783080"/>
            <a:ext cx="57881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Protection des données personnelles ; tout traitement se déclare à la CNDP.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548640" y="2606040"/>
            <a:ext cx="118872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548640" y="2606040"/>
            <a:ext cx="1188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2015</a:t>
            </a:r>
            <a:endParaRPr lang="en-US" sz="2000" dirty="0"/>
          </a:p>
        </p:txBody>
      </p:sp>
      <p:sp>
        <p:nvSpPr>
          <p:cNvPr id="11" name="Text 9"/>
          <p:cNvSpPr txBox="1"/>
          <p:nvPr/>
        </p:nvSpPr>
        <p:spPr>
          <a:xfrm>
            <a:off x="1965960" y="260604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1"/>
                </a:solidFill>
              </a:rPr>
              <a:t>Vision stratégique 2015-2030</a:t>
            </a:r>
            <a:endParaRPr lang="en-US" sz="1700" dirty="0"/>
          </a:p>
        </p:txBody>
      </p:sp>
      <p:sp>
        <p:nvSpPr>
          <p:cNvPr id="12" name="Text 10"/>
          <p:cNvSpPr txBox="1"/>
          <p:nvPr/>
        </p:nvSpPr>
        <p:spPr>
          <a:xfrm>
            <a:off x="5852160" y="2606040"/>
            <a:ext cx="57881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Le numérique figure parmi les leviers de la réforme de l'école.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48640" y="3429000"/>
            <a:ext cx="1188720" cy="658368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548640" y="3429000"/>
            <a:ext cx="1188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2019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1965960" y="342900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1"/>
                </a:solidFill>
              </a:rPr>
              <a:t>Loi-cadre n° 51-17, article 33</a:t>
            </a:r>
            <a:endParaRPr lang="en-US" sz="1700" dirty="0"/>
          </a:p>
        </p:txBody>
      </p:sp>
      <p:sp>
        <p:nvSpPr>
          <p:cNvPr id="16" name="Text 14"/>
          <p:cNvSpPr txBox="1"/>
          <p:nvPr/>
        </p:nvSpPr>
        <p:spPr>
          <a:xfrm>
            <a:off x="5852160" y="3429000"/>
            <a:ext cx="57881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Développer l'enseignement à distance en complément du présentiel.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548640" y="4251960"/>
            <a:ext cx="118872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48640" y="4251960"/>
            <a:ext cx="1188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2021</a:t>
            </a:r>
            <a:endParaRPr lang="en-US" sz="2000" dirty="0"/>
          </a:p>
        </p:txBody>
      </p:sp>
      <p:sp>
        <p:nvSpPr>
          <p:cNvPr id="19" name="Text 17"/>
          <p:cNvSpPr txBox="1"/>
          <p:nvPr/>
        </p:nvSpPr>
        <p:spPr>
          <a:xfrm>
            <a:off x="1965960" y="425196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1"/>
                </a:solidFill>
              </a:rPr>
              <a:t>Décret n° 2.20.474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5852160" y="4251960"/>
            <a:ext cx="57881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Conditions de l'enseignement à distance, droits et devoirs, formation des cadres.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548640" y="5074920"/>
            <a:ext cx="118872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48640" y="5074920"/>
            <a:ext cx="1188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2024</a:t>
            </a:r>
            <a:endParaRPr lang="en-US" sz="2000" dirty="0"/>
          </a:p>
        </p:txBody>
      </p:sp>
      <p:sp>
        <p:nvSpPr>
          <p:cNvPr id="23" name="Text 21"/>
          <p:cNvSpPr txBox="1"/>
          <p:nvPr/>
        </p:nvSpPr>
        <p:spPr>
          <a:xfrm>
            <a:off x="1965960" y="5074920"/>
            <a:ext cx="3749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1"/>
                </a:solidFill>
              </a:rPr>
              <a:t>Maroc Digital 2030</a:t>
            </a:r>
            <a:endParaRPr lang="en-US" sz="1700" dirty="0"/>
          </a:p>
        </p:txBody>
      </p:sp>
      <p:sp>
        <p:nvSpPr>
          <p:cNvPr id="24" name="Text 22"/>
          <p:cNvSpPr txBox="1"/>
          <p:nvPr/>
        </p:nvSpPr>
        <p:spPr>
          <a:xfrm>
            <a:off x="5852160" y="5074920"/>
            <a:ext cx="578815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Enseignement à distance, formation numérique des enseignants, cloud souverain.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548640" y="589788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chemeClr val="accent4"/>
                </a:solidFill>
              </a:rPr>
              <a:t>Un LMS utilisé en appui du présentiel correspond exactement à la formulation de l'article 33.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82512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Conforme ? Oui, à certaines conditions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6576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3"/>
                </a:solidFill>
              </a:rPr>
              <a:t>8 · SOUVERAINETÉ ET « MADE IN MOROCCO »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9509760" y="638251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u="sng" dirty="0">
                <a:solidFill>
                  <a:schemeClr val="accent1"/>
                </a:solidFill>
                <a:hlinkClick r:id="rId1" action="ppaction://hlinksldjump" tooltip="Retour au sommair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Sommaire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783080"/>
            <a:ext cx="5394960" cy="3931920"/>
          </a:xfrm>
          <a:prstGeom prst="roundRect">
            <a:avLst>
              <a:gd name="adj" fmla="val 279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68680" y="1965960"/>
            <a:ext cx="47548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 qui peut être « made in Morocco »</a:t>
            </a:r>
            <a:endParaRPr lang="en-US" sz="19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2423160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4"/>
                </a:solidFill>
              </a:rPr>
              <a:t>Moodle est né en Australie, mais c'est un logiciel libre : on le maîtrise entièrement.</a:t>
            </a:r>
            <a:endParaRPr lang="en-US" sz="150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3273552"/>
            <a:ext cx="347472" cy="347472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3200400"/>
            <a:ext cx="4297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L'hébergement, sur un serveur situé au Maroc</a:t>
            </a:r>
            <a:endParaRPr lang="en-US" sz="150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3877056"/>
            <a:ext cx="347472" cy="34747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417320" y="3803904"/>
            <a:ext cx="4297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Les contenus, créés par des enseignants marocains</a:t>
            </a:r>
            <a:endParaRPr lang="en-US" sz="150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4480560"/>
            <a:ext cx="347472" cy="347472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417320" y="4407408"/>
            <a:ext cx="4297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L'interface, en arabe et en français</a:t>
            </a:r>
            <a:endParaRPr lang="en-US" sz="150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5084064"/>
            <a:ext cx="347472" cy="347472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417320" y="5010912"/>
            <a:ext cx="4297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La compétence, sans licence à payer</a:t>
            </a:r>
            <a:endParaRPr lang="en-US" sz="1500" dirty="0"/>
          </a:p>
        </p:txBody>
      </p:sp>
      <p:sp>
        <p:nvSpPr>
          <p:cNvPr id="16" name="Text 10"/>
          <p:cNvSpPr txBox="1"/>
          <p:nvPr/>
        </p:nvSpPr>
        <p:spPr>
          <a:xfrm>
            <a:off x="6400800" y="196596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À faire pour être en règle</a:t>
            </a:r>
            <a:endParaRPr lang="en-US" sz="1900" dirty="0"/>
          </a:p>
        </p:txBody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800" y="2633472"/>
            <a:ext cx="365760" cy="365760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6949440" y="2560320"/>
            <a:ext cx="469087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Déclarer le traitement des données à la CNDP</a:t>
            </a:r>
            <a:endParaRPr lang="en-US" sz="1600" dirty="0"/>
          </a:p>
        </p:txBody>
      </p:sp>
      <p:pic>
        <p:nvPicPr>
          <p:cNvPr id="19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800" y="3255264"/>
            <a:ext cx="365760" cy="365760"/>
          </a:xfrm>
          <a:prstGeom prst="rect">
            <a:avLst/>
          </a:prstGeom>
        </p:spPr>
      </p:pic>
      <p:sp>
        <p:nvSpPr>
          <p:cNvPr id="20" name="Text 12"/>
          <p:cNvSpPr txBox="1"/>
          <p:nvPr/>
        </p:nvSpPr>
        <p:spPr>
          <a:xfrm>
            <a:off x="6949440" y="3182112"/>
            <a:ext cx="469087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Informer les étudiants, collecter le strict nécessaire</a:t>
            </a:r>
            <a:endParaRPr lang="en-US" sz="1600" dirty="0"/>
          </a:p>
        </p:txBody>
      </p:sp>
      <p:pic>
        <p:nvPicPr>
          <p:cNvPr id="21" name="Image 6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0800" y="3877056"/>
            <a:ext cx="365760" cy="365760"/>
          </a:xfrm>
          <a:prstGeom prst="rect">
            <a:avLst/>
          </a:prstGeom>
        </p:spPr>
      </p:pic>
      <p:sp>
        <p:nvSpPr>
          <p:cNvPr id="22" name="Text 13"/>
          <p:cNvSpPr txBox="1"/>
          <p:nvPr/>
        </p:nvSpPr>
        <p:spPr>
          <a:xfrm>
            <a:off x="6949440" y="3803904"/>
            <a:ext cx="469087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Héberger au Maroc : un transfert à l'étranger est encadré</a:t>
            </a:r>
            <a:endParaRPr lang="en-US" sz="1600" dirty="0"/>
          </a:p>
        </p:txBody>
      </p:sp>
      <p:pic>
        <p:nvPicPr>
          <p:cNvPr id="23" name="Image 7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00800" y="4498848"/>
            <a:ext cx="365760" cy="365760"/>
          </a:xfrm>
          <a:prstGeom prst="rect">
            <a:avLst/>
          </a:prstGeom>
        </p:spPr>
      </p:pic>
      <p:sp>
        <p:nvSpPr>
          <p:cNvPr id="24" name="Text 14"/>
          <p:cNvSpPr txBox="1"/>
          <p:nvPr/>
        </p:nvSpPr>
        <p:spPr>
          <a:xfrm>
            <a:off x="6949440" y="4425696"/>
            <a:ext cx="469087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Sécuriser : HTTPS, mots de passe, mises à jour</a:t>
            </a:r>
            <a:endParaRPr lang="en-US" sz="1600" dirty="0"/>
          </a:p>
        </p:txBody>
      </p:sp>
      <p:pic>
        <p:nvPicPr>
          <p:cNvPr id="25" name="Image 8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00800" y="5120640"/>
            <a:ext cx="365760" cy="365760"/>
          </a:xfrm>
          <a:prstGeom prst="rect">
            <a:avLst/>
          </a:prstGeom>
        </p:spPr>
      </p:pic>
      <p:sp>
        <p:nvSpPr>
          <p:cNvPr id="26" name="Text 15"/>
          <p:cNvSpPr txBox="1"/>
          <p:nvPr/>
        </p:nvSpPr>
        <p:spPr>
          <a:xfrm>
            <a:off x="6949440" y="5047488"/>
            <a:ext cx="469087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Garder le présentiel au centre</a:t>
            </a:r>
            <a:endParaRPr lang="en-US" sz="1600" dirty="0"/>
          </a:p>
        </p:txBody>
      </p:sp>
      <p:sp>
        <p:nvSpPr>
          <p:cNvPr id="27" name="Text 16"/>
          <p:cNvSpPr txBox="1"/>
          <p:nvPr/>
        </p:nvSpPr>
        <p:spPr>
          <a:xfrm>
            <a:off x="548640" y="5897880"/>
            <a:ext cx="110944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4"/>
                </a:solidFill>
              </a:rPr>
              <a:t>Repères généraux, à valider avec l'administration de l'établissement : ce n'est pas un avis juridique.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82512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Atelier : vos premiers pas sur la plateforme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6576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3"/>
                </a:solidFill>
              </a:rPr>
              <a:t>À VOUS · 10 MIN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9509760" y="638251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u="sng" dirty="0">
                <a:solidFill>
                  <a:schemeClr val="accent1"/>
                </a:solidFill>
                <a:hlinkClick r:id="rId1" action="ppaction://hlinksldjump" tooltip="Retour au sommair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Sommaire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594360" cy="59436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548640" y="182880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1371600" y="1828800"/>
            <a:ext cx="6035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Connectez-vous avec le compte que vous avez reçu.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548640" y="2606040"/>
            <a:ext cx="594360" cy="59436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548640" y="260604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371600" y="2606040"/>
            <a:ext cx="6035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Ouvrez le cours commun : repérez une section, une ressource, une activité.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548640" y="3383280"/>
            <a:ext cx="594360" cy="59436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548640" y="338328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1371600" y="3383280"/>
            <a:ext cx="6035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Dans votre bac à sable, activez le « Mode d'édition ».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548640" y="4160520"/>
            <a:ext cx="594360" cy="59436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548640" y="41605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1371600" y="4160520"/>
            <a:ext cx="6035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</a:rPr>
              <a:t>Ajoutez un Forum nommé « Présentations » et publiez un message.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7863840" y="1828800"/>
            <a:ext cx="3776472" cy="2926080"/>
          </a:xfrm>
          <a:prstGeom prst="roundRect">
            <a:avLst>
              <a:gd name="adj" fmla="val 3750"/>
            </a:avLst>
          </a:prstGeom>
          <a:solidFill>
            <a:schemeClr val="bg1"/>
          </a:solidFill>
          <a:ln w="12700">
            <a:solidFill>
              <a:schemeClr val="bg1"/>
            </a:solidFill>
            <a:prstDash val="solid"/>
          </a:ln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2057400"/>
            <a:ext cx="457200" cy="457200"/>
          </a:xfrm>
          <a:prstGeom prst="rect">
            <a:avLst/>
          </a:prstGeom>
        </p:spPr>
      </p:pic>
      <p:sp>
        <p:nvSpPr>
          <p:cNvPr id="19" name="Text 16"/>
          <p:cNvSpPr txBox="1"/>
          <p:nvPr/>
        </p:nvSpPr>
        <p:spPr>
          <a:xfrm>
            <a:off x="8732520" y="20574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Critère de réussite</a:t>
            </a:r>
            <a:endParaRPr lang="en-US" sz="1800" dirty="0"/>
          </a:p>
        </p:txBody>
      </p:sp>
      <p:sp>
        <p:nvSpPr>
          <p:cNvPr id="20" name="Text 17"/>
          <p:cNvSpPr txBox="1"/>
          <p:nvPr/>
        </p:nvSpPr>
        <p:spPr>
          <a:xfrm>
            <a:off x="8138160" y="2697480"/>
            <a:ext cx="3246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Votre message apparaît dans le forum de votre cours.</a:t>
            </a:r>
            <a:endParaRPr lang="en-US" sz="1600" dirty="0"/>
          </a:p>
        </p:txBody>
      </p:sp>
      <p:sp>
        <p:nvSpPr>
          <p:cNvPr id="21" name="Text 18"/>
          <p:cNvSpPr txBox="1"/>
          <p:nvPr/>
        </p:nvSpPr>
        <p:spPr>
          <a:xfrm>
            <a:off x="8138160" y="3611880"/>
            <a:ext cx="3246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4"/>
                </a:solidFill>
              </a:rPr>
              <a:t>Fichiers du kit</a:t>
            </a:r>
            <a:endParaRPr lang="en-US" sz="1400" dirty="0"/>
          </a:p>
        </p:txBody>
      </p:sp>
      <p:sp>
        <p:nvSpPr>
          <p:cNvPr id="22" name="Text 19"/>
          <p:cNvSpPr txBox="1"/>
          <p:nvPr/>
        </p:nvSpPr>
        <p:spPr>
          <a:xfrm>
            <a:off x="8138160" y="3931920"/>
            <a:ext cx="3246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Aucun pour cet atelier.</a:t>
            </a:r>
            <a:endParaRPr lang="en-US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548640" y="5257800"/>
            <a:ext cx="11094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i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voisin bloque ? Aidez-le : c'est déjà du socio-constructivisme.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82512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À retenir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6576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</a:rPr>
              <a:t>CONCLUSION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731520" cy="7315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103120"/>
            <a:ext cx="365760" cy="3657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54480" y="1920240"/>
            <a:ext cx="9601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LMS réunit contenus, activités, évaluations et suivi.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548640" y="2880360"/>
            <a:ext cx="731520" cy="7315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3063240"/>
            <a:ext cx="365760" cy="36576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554480" y="2880360"/>
            <a:ext cx="9601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Moodle est libre, mondial, et vous en gardez la maîtrise.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548640" y="3840480"/>
            <a:ext cx="731520" cy="7315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4023360"/>
            <a:ext cx="365760" cy="365760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554480" y="3840480"/>
            <a:ext cx="9601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 pédagogie : apprendre en construisant, avec les autres.</a:t>
            </a:r>
            <a:endParaRPr lang="en-US" sz="2200" dirty="0"/>
          </a:p>
        </p:txBody>
      </p:sp>
      <p:sp>
        <p:nvSpPr>
          <p:cNvPr id="13" name="Shape 8"/>
          <p:cNvSpPr/>
          <p:nvPr/>
        </p:nvSpPr>
        <p:spPr>
          <a:xfrm>
            <a:off x="548640" y="4800600"/>
            <a:ext cx="731520" cy="73152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" y="4983480"/>
            <a:ext cx="365760" cy="365760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554480" y="4800600"/>
            <a:ext cx="9601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 Maroc : un complément du présentiel, données protégées.</a:t>
            </a:r>
            <a:endParaRPr lang="en-US" sz="2200" dirty="0"/>
          </a:p>
        </p:txBody>
      </p:sp>
      <p:sp>
        <p:nvSpPr>
          <p:cNvPr id="16" name="Text 10"/>
          <p:cNvSpPr txBox="1"/>
          <p:nvPr/>
        </p:nvSpPr>
        <p:spPr>
          <a:xfrm>
            <a:off x="548640" y="585216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Des questions ?</a:t>
            </a:r>
            <a:endParaRPr lang="en-US" sz="2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Sources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36576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3"/>
                </a:solidFill>
              </a:rPr>
              <a:t>RÉFÉRENCES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9509760" y="6382512"/>
            <a:ext cx="1463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00" u="sng" dirty="0">
                <a:solidFill>
                  <a:schemeClr val="accent1"/>
                </a:solidFill>
                <a:hlinkClick r:id="rId1" action="ppaction://hlinksldjump" tooltip="Retour au sommair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Sommaire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783080"/>
            <a:ext cx="11094415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Documentation Moodle, « History » : </a:t>
            </a:r>
            <a:pPr indent="0" marL="0">
              <a:spcAft>
                <a:spcPts val="8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docs.moodle.org/en/History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Documentation Moodle, « Pedagogy » : </a:t>
            </a:r>
            <a:pPr indent="0" marL="0">
              <a:spcAft>
                <a:spcPts val="8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docs.moodle.org/en/Pedagogy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Statistiques Moodle (10 octobre 2026) : </a:t>
            </a:r>
            <a:pPr indent="0" marL="0">
              <a:spcAft>
                <a:spcPts val="8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moodle.org/stats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Loi-cadre n° 51-17, article 33, et décret n° 2.20.474 : </a:t>
            </a:r>
            <a:pPr indent="0" marL="0">
              <a:spcAft>
                <a:spcPts val="8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résumé du rapport du CSEFRS « Enseignement au temps de Covid » (csefrs.ma) ; communiqué du Conseil de gouvernement, juillet 2021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Loi n° 09-08 et déclaration préalable : </a:t>
            </a:r>
            <a:pPr indent="0" marL="0">
              <a:spcAft>
                <a:spcPts val="8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cndp.ma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Maroc Digital 2030 (25 septembre 2024) : </a:t>
            </a:r>
            <a:pPr indent="0" marL="0">
              <a:spcAft>
                <a:spcPts val="8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SNRT News, Finances News Hebdo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4892040"/>
            <a:ext cx="11094415" cy="1097280"/>
          </a:xfrm>
          <a:prstGeom prst="roundRect">
            <a:avLst>
              <a:gd name="adj" fmla="val 10000"/>
            </a:avLst>
          </a:prstGeom>
          <a:solidFill>
            <a:schemeClr val="accent6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68680" y="4892040"/>
            <a:ext cx="10454335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Non vérifié sur le texte officiel :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la formulation exacte de la Vision stratégique 2015-2030 et les obligations précises de chaque établissement envers la CNDP. Les noms des auteurs associés aux trois théories relèvent de la culture pédagogique générale.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382512"/>
            <a:ext cx="50292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4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ormation Moodle CPGE">
  <a:themeElements>
    <a:clrScheme name="Formation Moodle CPGE">
      <a:dk1>
        <a:srgbClr val="1B2A30"/>
      </a:dk1>
      <a:lt1>
        <a:srgbClr val="FFFFFF"/>
      </a:lt1>
      <a:dk2>
        <a:srgbClr val="026573"/>
      </a:dk2>
      <a:lt2>
        <a:srgbClr val="EEF5F6"/>
      </a:lt2>
      <a:accent1>
        <a:srgbClr val="026573"/>
      </a:accent1>
      <a:accent2>
        <a:srgbClr val="F2A541"/>
      </a:accent2>
      <a:accent3>
        <a:srgbClr val="0A8A9A"/>
      </a:accent3>
      <a:accent4>
        <a:srgbClr val="5F7780"/>
      </a:accent4>
      <a:accent5>
        <a:srgbClr val="D5E9EC"/>
      </a:accent5>
      <a:accent6>
        <a:srgbClr val="FDF3E1"/>
      </a:accent6>
      <a:hlink>
        <a:srgbClr val="026573"/>
      </a:hlink>
      <a:folHlink>
        <a:srgbClr val="026573"/>
      </a:folHlink>
    </a:clrScheme>
    <a:fontScheme name="Formation Moodle CPG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LMS et Moodle : une introduction</dc:title>
  <dc:subject>PptxGenJS Presentation</dc:subject>
  <dc:creator>Zouhair El Hadiq</dc:creator>
  <cp:lastModifiedBy>Zouhair El Hadiq</cp:lastModifiedBy>
  <cp:revision>1</cp:revision>
  <dcterms:created xsi:type="dcterms:W3CDTF">2026-10-10T22:47:02Z</dcterms:created>
  <dcterms:modified xsi:type="dcterms:W3CDTF">2026-10-10T22:47:02Z</dcterms:modified>
</cp:coreProperties>
</file>